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2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6" autoAdjust="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0C96-20DB-4EDA-9772-10EA6BE6C33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E1E85-C1EA-4CB2-9F78-125B56B1B98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0C96-20DB-4EDA-9772-10EA6BE6C33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1E85-C1EA-4CB2-9F78-125B56B1B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0C96-20DB-4EDA-9772-10EA6BE6C33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E1E85-C1EA-4CB2-9F78-125B56B1B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1D0C96-20DB-4EDA-9772-10EA6BE6C33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E1E85-C1EA-4CB2-9F78-125B56B1B98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0C96-20DB-4EDA-9772-10EA6BE6C33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E1E85-C1EA-4CB2-9F78-125B56B1B98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21D0C96-20DB-4EDA-9772-10EA6BE6C33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CE1E85-C1EA-4CB2-9F78-125B56B1B98F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21D0C96-20DB-4EDA-9772-10EA6BE6C33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1CE1E85-C1EA-4CB2-9F78-125B56B1B98F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0C96-20DB-4EDA-9772-10EA6BE6C33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E1E85-C1EA-4CB2-9F78-125B56B1B98F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0C96-20DB-4EDA-9772-10EA6BE6C33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E1E85-C1EA-4CB2-9F78-125B56B1B98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21D0C96-20DB-4EDA-9772-10EA6BE6C33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1CE1E85-C1EA-4CB2-9F78-125B56B1B98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1D0C96-20DB-4EDA-9772-10EA6BE6C33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E1E85-C1EA-4CB2-9F78-125B56B1B98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521D0C96-20DB-4EDA-9772-10EA6BE6C33C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1CE1E85-C1EA-4CB2-9F78-125B56B1B98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NUhbmFyJJAw&amp;feature=player_embedded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438400"/>
            <a:ext cx="4572000" cy="1368798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The Fulfillment of Progressivism and Historicism on an International Scale</a:t>
            </a:r>
            <a:endParaRPr lang="en-US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sz="9600" dirty="0" smtClean="0">
                <a:solidFill>
                  <a:schemeClr val="accent5">
                    <a:lumMod val="75000"/>
                  </a:schemeClr>
                </a:solidFill>
                <a:latin typeface="Berlin Sans FB Demi" pitchFamily="34" charset="0"/>
              </a:rPr>
              <a:t>WORLD WAR I</a:t>
            </a:r>
            <a:endParaRPr lang="en-US" sz="9600" dirty="0">
              <a:solidFill>
                <a:schemeClr val="accent5">
                  <a:lumMod val="75000"/>
                </a:schemeClr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22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463040"/>
            <a:ext cx="7391400" cy="53187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What was the motivation for the US to become involved in European affairs?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i="1" u="sng" dirty="0" smtClean="0"/>
              <a:t>Walter </a:t>
            </a:r>
            <a:r>
              <a:rPr lang="en-US" sz="2800" b="1" i="1" u="sng" dirty="0" err="1" smtClean="0"/>
              <a:t>Rauschenbush</a:t>
            </a:r>
            <a:r>
              <a:rPr lang="en-US" sz="2800" b="1" i="1" u="sng" dirty="0" smtClean="0"/>
              <a:t> </a:t>
            </a:r>
            <a:r>
              <a:rPr lang="en-US" sz="2800" dirty="0" smtClean="0"/>
              <a:t>taught that if one was a true </a:t>
            </a:r>
            <a:r>
              <a:rPr lang="en-US" sz="2800" b="1" u="sng" dirty="0" smtClean="0"/>
              <a:t>Christian</a:t>
            </a:r>
            <a:r>
              <a:rPr lang="en-US" sz="2800" dirty="0" smtClean="0"/>
              <a:t>, they would involve themselves in </a:t>
            </a:r>
            <a:r>
              <a:rPr lang="en-US" sz="2800" b="1" u="sng" dirty="0" smtClean="0"/>
              <a:t>Internationalism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600" dirty="0" smtClean="0"/>
              <a:t>He along with other like-minded people formed the </a:t>
            </a:r>
            <a:r>
              <a:rPr lang="en-US" sz="2600" b="1" i="1" u="sng" dirty="0" smtClean="0"/>
              <a:t>“Brotherhood of the Kingdom</a:t>
            </a:r>
            <a:r>
              <a:rPr lang="en-US" sz="2800" dirty="0" smtClean="0"/>
              <a:t>, which tried to bring the views of Christianity and democracy to the entire world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Progressives like </a:t>
            </a:r>
            <a:r>
              <a:rPr lang="en-US" sz="2800" b="1" i="1" u="sng" dirty="0" smtClean="0"/>
              <a:t>Teddy Roosevelt </a:t>
            </a:r>
            <a:r>
              <a:rPr lang="en-US" sz="2800" dirty="0" smtClean="0"/>
              <a:t>and </a:t>
            </a:r>
            <a:r>
              <a:rPr lang="en-US" sz="2800" b="1" i="1" u="sng" dirty="0" smtClean="0"/>
              <a:t>Woodrow Wilson </a:t>
            </a:r>
            <a:r>
              <a:rPr lang="en-US" sz="2800" dirty="0" smtClean="0"/>
              <a:t>believed that democracy was the cure for the problems of the ‘civilized’ people of the world</a:t>
            </a:r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275" y="685800"/>
            <a:ext cx="1600198" cy="13601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53274" y="220980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Walter </a:t>
            </a:r>
            <a:r>
              <a:rPr lang="en-US" i="1" dirty="0" err="1" smtClean="0"/>
              <a:t>Rauschenbush</a:t>
            </a:r>
            <a:endParaRPr lang="en-US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112" y="4862630"/>
            <a:ext cx="1180523" cy="13601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447" y="2856131"/>
            <a:ext cx="1031851" cy="136016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339418" y="421629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Teddy Roosevelt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7353273" y="62116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Woodrow Wilson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5571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463040"/>
            <a:ext cx="7391400" cy="531876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How was the US drawn into the military conflict of ‘</a:t>
            </a:r>
            <a:r>
              <a:rPr lang="en-US" sz="2800" b="1" u="sng" dirty="0" smtClean="0"/>
              <a:t>The Great War</a:t>
            </a:r>
            <a:r>
              <a:rPr lang="en-US" sz="2800" dirty="0" smtClean="0"/>
              <a:t>’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US already had a desire (through </a:t>
            </a:r>
            <a:r>
              <a:rPr lang="en-US" sz="2800" b="1" u="sng" dirty="0" smtClean="0"/>
              <a:t>internationalism</a:t>
            </a:r>
            <a:r>
              <a:rPr lang="en-US" sz="2800" dirty="0" smtClean="0"/>
              <a:t>) to participate in foreign affairs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First, US leaders like </a:t>
            </a:r>
            <a:r>
              <a:rPr lang="en-US" sz="2800" b="1" u="sng" dirty="0" smtClean="0"/>
              <a:t>Robert Lansing </a:t>
            </a:r>
            <a:r>
              <a:rPr lang="en-US" sz="2800" dirty="0" smtClean="0"/>
              <a:t>supported British propaganda efforts to turn the US public against </a:t>
            </a:r>
            <a:r>
              <a:rPr lang="en-US" sz="2800" b="1" u="sng" dirty="0" smtClean="0"/>
              <a:t>Germany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Second, business leaders like </a:t>
            </a:r>
            <a:r>
              <a:rPr lang="en-US" sz="2800" b="1" u="sng" dirty="0" smtClean="0"/>
              <a:t>Thomas Lamont</a:t>
            </a:r>
            <a:r>
              <a:rPr lang="en-US" sz="2800" dirty="0" smtClean="0"/>
              <a:t> contributed huge sums of cash to </a:t>
            </a:r>
            <a:r>
              <a:rPr lang="en-US" sz="2800" b="1" u="sng" dirty="0" smtClean="0"/>
              <a:t>France, Britain and Russia</a:t>
            </a:r>
            <a:endParaRPr lang="en-US" sz="2600" b="1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 and Provocation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783" y="2830832"/>
            <a:ext cx="1045181" cy="13601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53274" y="4191000"/>
            <a:ext cx="1600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Robert Lansing</a:t>
            </a:r>
            <a:endParaRPr lang="en-US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369" y="771562"/>
            <a:ext cx="1180523" cy="136016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3416" y="4735832"/>
            <a:ext cx="1030430" cy="136016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328532" y="609600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Thomas Lamont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7353932" y="213173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Woodrow Wilson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49916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463040"/>
            <a:ext cx="9144000" cy="5318760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Third, US banks made loans in excess of $2 Billion to the </a:t>
            </a:r>
            <a:r>
              <a:rPr lang="en-US" sz="2800" b="1" u="sng" dirty="0" smtClean="0"/>
              <a:t>Allies</a:t>
            </a:r>
            <a:r>
              <a:rPr lang="en-US" sz="2800" dirty="0" smtClean="0"/>
              <a:t>, and </a:t>
            </a:r>
            <a:r>
              <a:rPr lang="en-US" sz="2800" b="1" u="sng" dirty="0" smtClean="0"/>
              <a:t>$27 Million </a:t>
            </a:r>
            <a:r>
              <a:rPr lang="en-US" sz="2800" dirty="0" smtClean="0"/>
              <a:t>to Germany</a:t>
            </a:r>
          </a:p>
          <a:p>
            <a:pPr marL="628650" lvl="1" indent="-457200"/>
            <a:r>
              <a:rPr lang="en-US" sz="2400" dirty="0" smtClean="0"/>
              <a:t>The Eastern Banking industry wanted to be sure that their debtors were able to repay, so they pushed for American Military support of the Allies</a:t>
            </a:r>
          </a:p>
          <a:p>
            <a:pPr marL="457200" indent="-457200"/>
            <a:r>
              <a:rPr lang="en-US" sz="2600" dirty="0" smtClean="0"/>
              <a:t>The Sinking of the </a:t>
            </a:r>
            <a:r>
              <a:rPr lang="en-US" sz="2600" b="1" u="sng" dirty="0" smtClean="0"/>
              <a:t>Lusitania</a:t>
            </a:r>
            <a:r>
              <a:rPr lang="en-US" sz="2600" dirty="0" smtClean="0"/>
              <a:t> (which was carrying military hardware) also turned the public’s rage against the German U-boats on May 7, 1915</a:t>
            </a:r>
          </a:p>
          <a:p>
            <a:pPr marL="457200" indent="-457200"/>
            <a:r>
              <a:rPr lang="en-US" sz="2600" dirty="0" smtClean="0"/>
              <a:t>The </a:t>
            </a:r>
            <a:r>
              <a:rPr lang="en-US" sz="2600" b="1" u="sng" dirty="0" smtClean="0"/>
              <a:t>Sussex Pledge </a:t>
            </a:r>
            <a:r>
              <a:rPr lang="en-US" sz="2600" dirty="0" smtClean="0"/>
              <a:t>allowed the US to stay out of the war for a while longer, because the Germans promised not to sink US merchant ships</a:t>
            </a:r>
          </a:p>
          <a:p>
            <a:pPr marL="457200" indent="-457200"/>
            <a:r>
              <a:rPr lang="en-US" sz="2600" dirty="0" smtClean="0"/>
              <a:t>Next, the </a:t>
            </a:r>
            <a:r>
              <a:rPr lang="en-US" sz="2600" b="1" u="sng" dirty="0" smtClean="0"/>
              <a:t>Zimmerman telegram </a:t>
            </a:r>
            <a:r>
              <a:rPr lang="en-US" sz="2600" dirty="0" smtClean="0"/>
              <a:t>went from Germany to </a:t>
            </a:r>
            <a:r>
              <a:rPr lang="en-US" sz="2600" b="1" u="sng" dirty="0" smtClean="0"/>
              <a:t>Mexico</a:t>
            </a:r>
            <a:r>
              <a:rPr lang="en-US" sz="2600" dirty="0" smtClean="0"/>
              <a:t> and promised to help the Mexicans to take back the </a:t>
            </a:r>
            <a:r>
              <a:rPr lang="en-US" sz="2600" b="1" u="sng" dirty="0" smtClean="0"/>
              <a:t>southwest US</a:t>
            </a:r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 and Provocation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36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463040"/>
            <a:ext cx="9144000" cy="531876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Finally, on February 1, 1917, the </a:t>
            </a:r>
            <a:r>
              <a:rPr lang="en-US" sz="2800" b="1" u="sng" dirty="0" smtClean="0"/>
              <a:t>Germans</a:t>
            </a:r>
            <a:r>
              <a:rPr lang="en-US" sz="2800" dirty="0" smtClean="0"/>
              <a:t> went back on the </a:t>
            </a:r>
            <a:r>
              <a:rPr lang="en-US" sz="2800" b="1" u="sng" dirty="0" smtClean="0"/>
              <a:t>Sussex Pledge </a:t>
            </a:r>
            <a:r>
              <a:rPr lang="en-US" sz="2800" dirty="0" smtClean="0"/>
              <a:t>and restarted ‘unrestricted U-boat warfare’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As a result, </a:t>
            </a:r>
            <a:r>
              <a:rPr lang="en-US" sz="2800" b="1" u="sng" dirty="0" smtClean="0"/>
              <a:t>Wilson</a:t>
            </a:r>
            <a:r>
              <a:rPr lang="en-US" sz="2800" dirty="0" smtClean="0"/>
              <a:t> asked for a war declaration from Congress on April 2, 1917</a:t>
            </a:r>
          </a:p>
          <a:p>
            <a:pPr marL="628650" lvl="1" indent="-457200"/>
            <a:r>
              <a:rPr lang="en-US" sz="2400" dirty="0" smtClean="0"/>
              <a:t>When Congress makes a declaration, it tends to be a ‘</a:t>
            </a:r>
            <a:r>
              <a:rPr lang="en-US" sz="2400" b="1" u="sng" dirty="0" smtClean="0"/>
              <a:t>Total War</a:t>
            </a:r>
            <a:r>
              <a:rPr lang="en-US" sz="2400" dirty="0" smtClean="0"/>
              <a:t>’</a:t>
            </a:r>
          </a:p>
          <a:p>
            <a:pPr marL="628650" lvl="1" indent="-457200"/>
            <a:r>
              <a:rPr lang="en-US" sz="2400" dirty="0" smtClean="0"/>
              <a:t>Wilson said it was to, “Make the world safe for </a:t>
            </a:r>
            <a:r>
              <a:rPr lang="en-US" sz="2400" b="1" u="sng" dirty="0" smtClean="0"/>
              <a:t>democracy</a:t>
            </a:r>
            <a:r>
              <a:rPr lang="en-US" sz="2400" dirty="0" smtClean="0"/>
              <a:t>”</a:t>
            </a:r>
          </a:p>
          <a:p>
            <a:pPr marL="628650" lvl="1" indent="-457200"/>
            <a:r>
              <a:rPr lang="en-US" sz="2400" dirty="0" smtClean="0"/>
              <a:t>This conflict was also called “The war to </a:t>
            </a:r>
            <a:r>
              <a:rPr lang="en-US" sz="2400" b="1" u="sng" dirty="0" smtClean="0"/>
              <a:t>end all wars</a:t>
            </a:r>
            <a:r>
              <a:rPr lang="en-US" sz="2400" dirty="0" smtClean="0"/>
              <a:t>”</a:t>
            </a:r>
          </a:p>
          <a:p>
            <a:pPr marL="457200" indent="-457200"/>
            <a:r>
              <a:rPr lang="en-US" sz="2600" dirty="0" smtClean="0"/>
              <a:t>Unfortunately, The Great War’s outcome actually led to the logical continuation of the conflict </a:t>
            </a:r>
            <a:r>
              <a:rPr lang="en-US" sz="2600" b="1" u="sng" dirty="0" smtClean="0"/>
              <a:t>in World War 2</a:t>
            </a:r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 and Provocation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308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463040"/>
            <a:ext cx="9144000" cy="531876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Prior to US entry into The Great War, the conditions of the Great War included the following features:</a:t>
            </a:r>
          </a:p>
          <a:p>
            <a:pPr marL="628650" lvl="1" indent="-457200"/>
            <a:r>
              <a:rPr lang="en-US" sz="2600" b="1" u="sng" dirty="0" smtClean="0"/>
              <a:t>Trench Warfare</a:t>
            </a:r>
            <a:r>
              <a:rPr lang="en-US" sz="2600" dirty="0" smtClean="0"/>
              <a:t>: Network of ditches that were dug out in opposing lines in Eastern France (</a:t>
            </a:r>
            <a:r>
              <a:rPr lang="en-US" sz="2600" b="1" u="sng" dirty="0" smtClean="0"/>
              <a:t>Western</a:t>
            </a:r>
            <a:r>
              <a:rPr lang="en-US" sz="2600" dirty="0" smtClean="0"/>
              <a:t> Front) and in Western Russia (</a:t>
            </a:r>
            <a:r>
              <a:rPr lang="en-US" sz="2600" b="1" u="sng" dirty="0" smtClean="0"/>
              <a:t>Eastern</a:t>
            </a:r>
            <a:r>
              <a:rPr lang="en-US" sz="2600" dirty="0" smtClean="0"/>
              <a:t> Front)</a:t>
            </a:r>
          </a:p>
          <a:p>
            <a:pPr marL="628650" lvl="1" indent="-457200"/>
            <a:r>
              <a:rPr lang="en-US" sz="2600" b="1" u="sng" dirty="0" smtClean="0"/>
              <a:t>Chemical Warfare</a:t>
            </a:r>
            <a:r>
              <a:rPr lang="en-US" sz="2600" dirty="0" smtClean="0"/>
              <a:t>: The Germans were the first to use Mustard Gas and </a:t>
            </a:r>
            <a:r>
              <a:rPr lang="en-US" sz="2600" b="1" u="sng" dirty="0" smtClean="0"/>
              <a:t>Chlorine</a:t>
            </a:r>
            <a:r>
              <a:rPr lang="en-US" sz="2600" dirty="0" smtClean="0"/>
              <a:t> Gas to kill their enemies in opposing trenches</a:t>
            </a:r>
          </a:p>
          <a:p>
            <a:pPr marL="628650" lvl="1" indent="-457200"/>
            <a:r>
              <a:rPr lang="en-US" sz="2600" b="1" u="sng" dirty="0" smtClean="0"/>
              <a:t>Machine Guns</a:t>
            </a:r>
            <a:r>
              <a:rPr lang="en-US" sz="2600" dirty="0" smtClean="0"/>
              <a:t>: Used to kill in mass numbers as troops tried to cross ‘</a:t>
            </a:r>
            <a:r>
              <a:rPr lang="en-US" sz="2600" b="1" u="sng" dirty="0" smtClean="0"/>
              <a:t>no-man’s land</a:t>
            </a:r>
            <a:r>
              <a:rPr lang="en-US" sz="2600" dirty="0" smtClean="0"/>
              <a:t>’</a:t>
            </a:r>
          </a:p>
          <a:p>
            <a:pPr marL="628650" lvl="1" indent="-457200"/>
            <a:r>
              <a:rPr lang="en-US" sz="2600" b="1" u="sng" dirty="0" smtClean="0"/>
              <a:t>Tanks</a:t>
            </a:r>
            <a:r>
              <a:rPr lang="en-US" sz="2600" dirty="0" smtClean="0"/>
              <a:t>: Developed to cross over no-man’s land and span across </a:t>
            </a:r>
            <a:r>
              <a:rPr lang="en-US" sz="2600" b="1" u="sng" dirty="0" smtClean="0"/>
              <a:t>trenches</a:t>
            </a:r>
            <a:endParaRPr lang="en-US" sz="2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 as Military Intervention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62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463040"/>
            <a:ext cx="9144000" cy="577596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Prior to US entry into The Great War, the conditions of the Great War included the following features:</a:t>
            </a:r>
          </a:p>
          <a:p>
            <a:pPr marL="628650" lvl="1" indent="-457200"/>
            <a:r>
              <a:rPr lang="en-US" sz="2600" b="1" u="sng" dirty="0" smtClean="0"/>
              <a:t>Airplanes</a:t>
            </a:r>
            <a:r>
              <a:rPr lang="en-US" sz="2600" dirty="0" smtClean="0"/>
              <a:t>: Used to counter trench warfare by dropping small bombs, applying </a:t>
            </a:r>
            <a:r>
              <a:rPr lang="en-US" sz="2600" b="1" u="sng" dirty="0" smtClean="0"/>
              <a:t>machine gun </a:t>
            </a:r>
            <a:r>
              <a:rPr lang="en-US" sz="2600" dirty="0" smtClean="0"/>
              <a:t>fire and spying on movements</a:t>
            </a:r>
          </a:p>
          <a:p>
            <a:pPr marL="628650" lvl="1" indent="-457200"/>
            <a:r>
              <a:rPr lang="en-US" sz="2600" b="1" u="sng" dirty="0" smtClean="0"/>
              <a:t>Heavy Artillery</a:t>
            </a:r>
            <a:r>
              <a:rPr lang="en-US" sz="2600" dirty="0" smtClean="0"/>
              <a:t>: Howitzers and the German ‘</a:t>
            </a:r>
            <a:r>
              <a:rPr lang="en-US" sz="2600" b="1" u="sng" dirty="0" smtClean="0"/>
              <a:t>Big Bertha</a:t>
            </a:r>
            <a:r>
              <a:rPr lang="en-US" sz="2600" dirty="0" smtClean="0"/>
              <a:t>’ was used to create massive craters and destroy buildings and trenches</a:t>
            </a:r>
          </a:p>
          <a:p>
            <a:pPr marL="628650" lvl="1" indent="-457200"/>
            <a:r>
              <a:rPr lang="en-US" sz="2600" b="1" u="sng" dirty="0" smtClean="0"/>
              <a:t>U-Boats</a:t>
            </a:r>
            <a:r>
              <a:rPr lang="en-US" sz="2600" dirty="0" smtClean="0"/>
              <a:t>: Used most often and with greatest proficiency by the </a:t>
            </a:r>
            <a:r>
              <a:rPr lang="en-US" sz="2600" b="1" u="sng" dirty="0" smtClean="0"/>
              <a:t>German</a:t>
            </a:r>
            <a:r>
              <a:rPr lang="en-US" sz="2600" dirty="0" smtClean="0"/>
              <a:t> Navy</a:t>
            </a:r>
          </a:p>
          <a:p>
            <a:pPr marL="457200" indent="-457200"/>
            <a:r>
              <a:rPr lang="en-US" sz="3000" dirty="0" smtClean="0"/>
              <a:t>IN 1917, THE </a:t>
            </a:r>
            <a:r>
              <a:rPr lang="en-US" sz="3000" b="1" u="sng" dirty="0" smtClean="0"/>
              <a:t>RUSSIANS</a:t>
            </a:r>
            <a:r>
              <a:rPr lang="en-US" sz="3000" dirty="0" smtClean="0"/>
              <a:t> EXIT THE WAR AFTER THEIR CIVIL WAR WAS WON BY THE </a:t>
            </a:r>
            <a:r>
              <a:rPr lang="en-US" sz="3000" b="1" u="sng" dirty="0" smtClean="0"/>
              <a:t>COMMUNIST</a:t>
            </a:r>
            <a:r>
              <a:rPr lang="en-US" sz="3000" dirty="0" smtClean="0"/>
              <a:t>, BOLSHEVIK PARTY AND ITS LEADER </a:t>
            </a:r>
            <a:r>
              <a:rPr lang="en-US" sz="3000" b="1" u="sng" dirty="0" smtClean="0"/>
              <a:t>VLADIMIR LENIN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 as Military Intervention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051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463040"/>
            <a:ext cx="8001000" cy="577596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As 2 million ‘</a:t>
            </a:r>
            <a:r>
              <a:rPr lang="en-US" sz="3000" b="1" u="sng" dirty="0" smtClean="0"/>
              <a:t>doughboys</a:t>
            </a:r>
            <a:r>
              <a:rPr lang="en-US" sz="3000" dirty="0" smtClean="0"/>
              <a:t>’ joined the war, the Germans realized the war would eventually be lost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Admiral </a:t>
            </a:r>
            <a:r>
              <a:rPr lang="en-US" sz="3000" b="1" u="sng" dirty="0" smtClean="0"/>
              <a:t>William Sims </a:t>
            </a:r>
            <a:r>
              <a:rPr lang="en-US" sz="3000" dirty="0" smtClean="0"/>
              <a:t>wanted troop carriers protected by convoys of </a:t>
            </a:r>
            <a:r>
              <a:rPr lang="en-US" sz="3000" b="1" u="sng" dirty="0" smtClean="0"/>
              <a:t>destroyers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As the </a:t>
            </a:r>
            <a:r>
              <a:rPr lang="en-US" sz="3000" b="1" u="sng" dirty="0" smtClean="0"/>
              <a:t>Russian</a:t>
            </a:r>
            <a:r>
              <a:rPr lang="en-US" sz="3000" dirty="0" smtClean="0"/>
              <a:t> Revolution ended in November 1917, the </a:t>
            </a:r>
            <a:r>
              <a:rPr lang="en-US" sz="3000" b="1" u="sng" dirty="0" smtClean="0"/>
              <a:t>Eastern</a:t>
            </a:r>
            <a:r>
              <a:rPr lang="en-US" sz="3000" dirty="0" smtClean="0"/>
              <a:t> front was dismantled in </a:t>
            </a:r>
            <a:r>
              <a:rPr lang="en-US" sz="3000" b="1" u="sng" dirty="0" smtClean="0"/>
              <a:t>March</a:t>
            </a:r>
            <a:r>
              <a:rPr lang="en-US" sz="3000" dirty="0" smtClean="0"/>
              <a:t> 1918, and Germans rushed to the Western Front in </a:t>
            </a:r>
            <a:r>
              <a:rPr lang="en-US" sz="3000" b="1" u="sng" dirty="0" smtClean="0"/>
              <a:t>France</a:t>
            </a:r>
            <a:r>
              <a:rPr lang="en-US" sz="3000" dirty="0" smtClean="0"/>
              <a:t> for a final great offensive before being overwhelmed by the </a:t>
            </a:r>
            <a:r>
              <a:rPr lang="en-US" sz="3000" b="1" u="sng" dirty="0" smtClean="0"/>
              <a:t>Americans</a:t>
            </a:r>
            <a:endParaRPr lang="en-US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 as Military Intervention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2895600"/>
            <a:ext cx="1375972" cy="162191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0" y="4517519"/>
            <a:ext cx="13759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Admiral William S. Sims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66975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463040"/>
            <a:ext cx="8382000" cy="554736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b="1" u="sng" dirty="0" smtClean="0"/>
              <a:t>John J. Pershing </a:t>
            </a:r>
            <a:r>
              <a:rPr lang="en-US" sz="3000" dirty="0" smtClean="0"/>
              <a:t>led the American Expeditionary Forces into Paris on July 4, 1917 and met his officers at </a:t>
            </a:r>
            <a:r>
              <a:rPr lang="en-US" sz="3000" b="1" u="sng" dirty="0" smtClean="0"/>
              <a:t>Lafayette’s</a:t>
            </a:r>
            <a:r>
              <a:rPr lang="en-US" sz="3000" dirty="0" smtClean="0"/>
              <a:t> grave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3 days after </a:t>
            </a:r>
            <a:r>
              <a:rPr lang="en-US" sz="3000" b="1" u="sng" dirty="0" smtClean="0"/>
              <a:t>Russia’s</a:t>
            </a:r>
            <a:r>
              <a:rPr lang="en-US" sz="3000" dirty="0" smtClean="0"/>
              <a:t> withdrawal in March of 1918, the Germans began their last offensive on the Western front, just </a:t>
            </a:r>
            <a:r>
              <a:rPr lang="en-US" sz="3000" b="1" u="sng" dirty="0" smtClean="0"/>
              <a:t>40 miles </a:t>
            </a:r>
            <a:r>
              <a:rPr lang="en-US" sz="3000" dirty="0" smtClean="0"/>
              <a:t>from Paris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The Germans attempts at taking Paris were finally stopped on July 15, 1918 at </a:t>
            </a:r>
            <a:r>
              <a:rPr lang="en-US" sz="3000" b="1" u="sng" dirty="0" smtClean="0"/>
              <a:t>Chateau-Thierry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At Saint </a:t>
            </a:r>
            <a:r>
              <a:rPr lang="en-US" sz="3000" dirty="0" err="1" smtClean="0"/>
              <a:t>Mihiel</a:t>
            </a:r>
            <a:r>
              <a:rPr lang="en-US" sz="3000" dirty="0" smtClean="0"/>
              <a:t>, </a:t>
            </a:r>
            <a:r>
              <a:rPr lang="en-US" sz="3000" smtClean="0"/>
              <a:t>Americans </a:t>
            </a:r>
            <a:r>
              <a:rPr lang="en-US" sz="3000" smtClean="0"/>
              <a:t>broke the </a:t>
            </a:r>
            <a:r>
              <a:rPr lang="en-US" sz="3000" dirty="0" smtClean="0"/>
              <a:t>Germans lines in </a:t>
            </a:r>
            <a:r>
              <a:rPr lang="en-US" sz="3000" u="sng" dirty="0" smtClean="0"/>
              <a:t>September</a:t>
            </a:r>
            <a:r>
              <a:rPr lang="en-US" sz="3000" dirty="0" smtClean="0"/>
              <a:t> 1918, and full retreat began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 as Military Intervention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40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321526"/>
            <a:ext cx="8382000" cy="554736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In the midst of driving the Germans back, the Allies launched the </a:t>
            </a:r>
            <a:r>
              <a:rPr lang="en-US" sz="3000" b="1" u="sng" dirty="0" smtClean="0"/>
              <a:t>Meuse-Argonne</a:t>
            </a:r>
            <a:r>
              <a:rPr lang="en-US" sz="3000" dirty="0" smtClean="0"/>
              <a:t> offensive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u="sng" dirty="0" smtClean="0"/>
              <a:t>Alvin York </a:t>
            </a:r>
            <a:r>
              <a:rPr lang="en-US" sz="3000" dirty="0" smtClean="0"/>
              <a:t>earned fame for charging a German machine gun nest, killing between 9-25 and capturing </a:t>
            </a:r>
            <a:r>
              <a:rPr lang="en-US" sz="3000" b="1" u="sng" dirty="0" smtClean="0"/>
              <a:t>132</a:t>
            </a:r>
            <a:r>
              <a:rPr lang="en-US" sz="3000" dirty="0" smtClean="0"/>
              <a:t> prisoners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u="sng" dirty="0" smtClean="0"/>
              <a:t>Eddie Rickenbacker </a:t>
            </a:r>
            <a:r>
              <a:rPr lang="en-US" sz="3000" dirty="0" smtClean="0"/>
              <a:t>served as a pilot shooting down </a:t>
            </a:r>
            <a:r>
              <a:rPr lang="en-US" sz="3000" b="1" u="sng" dirty="0" smtClean="0"/>
              <a:t>26</a:t>
            </a:r>
            <a:r>
              <a:rPr lang="en-US" sz="3000" dirty="0" smtClean="0"/>
              <a:t> German planes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The next month, in </a:t>
            </a:r>
            <a:r>
              <a:rPr lang="en-US" sz="3000" b="1" u="sng" dirty="0" smtClean="0"/>
              <a:t>October</a:t>
            </a:r>
            <a:r>
              <a:rPr lang="en-US" sz="3000" dirty="0" smtClean="0"/>
              <a:t> 1918 the Austro-Hungarian Empire broke apart as Poland, Hungary and </a:t>
            </a:r>
            <a:r>
              <a:rPr lang="en-US" sz="3000" b="1" u="sng" dirty="0" smtClean="0"/>
              <a:t>Czechoslovakia</a:t>
            </a:r>
            <a:r>
              <a:rPr lang="en-US" sz="3000" dirty="0" smtClean="0"/>
              <a:t> declared independence, leaving the Germans to fight alone against the Allies on the </a:t>
            </a:r>
            <a:r>
              <a:rPr lang="en-US" sz="3000" b="1" u="sng" dirty="0" smtClean="0"/>
              <a:t>Western Front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 as Military Intervention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321526"/>
            <a:ext cx="8382000" cy="554736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As the consequences of war ground down the </a:t>
            </a:r>
            <a:r>
              <a:rPr lang="en-US" sz="3000" b="1" u="sng" dirty="0" smtClean="0"/>
              <a:t>German</a:t>
            </a:r>
            <a:r>
              <a:rPr lang="en-US" sz="3000" dirty="0" smtClean="0"/>
              <a:t> people, they revolted and the Kaiser stepped down from power in </a:t>
            </a:r>
            <a:r>
              <a:rPr lang="en-US" sz="3000" b="1" u="sng" dirty="0" smtClean="0"/>
              <a:t>November</a:t>
            </a:r>
            <a:r>
              <a:rPr lang="en-US" sz="3000" dirty="0" smtClean="0"/>
              <a:t> 1918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The Germans then signed an ‘</a:t>
            </a:r>
            <a:r>
              <a:rPr lang="en-US" sz="3000" b="1" u="sng" dirty="0" smtClean="0"/>
              <a:t>Armistice</a:t>
            </a:r>
            <a:r>
              <a:rPr lang="en-US" sz="3000" dirty="0" smtClean="0"/>
              <a:t>’ or cease-fire for November </a:t>
            </a:r>
            <a:r>
              <a:rPr lang="en-US" sz="3000" b="1" u="sng" dirty="0" smtClean="0"/>
              <a:t>11</a:t>
            </a:r>
            <a:r>
              <a:rPr lang="en-US" sz="3000" baseline="30000" dirty="0" smtClean="0"/>
              <a:t>th</a:t>
            </a:r>
            <a:r>
              <a:rPr lang="en-US" sz="3000" dirty="0" smtClean="0"/>
              <a:t> at</a:t>
            </a:r>
            <a:r>
              <a:rPr lang="en-US" sz="3000" b="1" u="sng" dirty="0" smtClean="0"/>
              <a:t> 11 </a:t>
            </a:r>
            <a:r>
              <a:rPr lang="en-US" sz="3000" dirty="0" smtClean="0"/>
              <a:t>am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The end of the war revealed the horrors of modern warfare as many suffered from:</a:t>
            </a:r>
          </a:p>
          <a:p>
            <a:pPr marL="628650" lvl="1" indent="-457200"/>
            <a:r>
              <a:rPr lang="en-US" sz="2800" dirty="0" smtClean="0"/>
              <a:t> </a:t>
            </a:r>
            <a:r>
              <a:rPr lang="en-US" sz="2800" b="1" u="sng" dirty="0" smtClean="0"/>
              <a:t>Shell-shock</a:t>
            </a:r>
            <a:r>
              <a:rPr lang="en-US" sz="2800" dirty="0" smtClean="0"/>
              <a:t>, amputations, dysentery from trench life, </a:t>
            </a:r>
            <a:r>
              <a:rPr lang="en-US" sz="2800" b="1" u="sng" dirty="0" smtClean="0"/>
              <a:t>poison gassings </a:t>
            </a:r>
            <a:r>
              <a:rPr lang="en-US" sz="2800" dirty="0" smtClean="0"/>
              <a:t>and mass murder by machinery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 as Military Intervention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08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1463040"/>
            <a:ext cx="8763000" cy="539496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Review from the Progressive Era: Where did these kinds of ideas come from???</a:t>
            </a:r>
          </a:p>
          <a:p>
            <a:pPr marL="514350" lvl="1" indent="-342900"/>
            <a:r>
              <a:rPr lang="en-US" sz="2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GERMAN HISTORICISTS LIKE: </a:t>
            </a:r>
            <a:r>
              <a:rPr lang="en-US" sz="2200" b="1" i="1" u="sng" dirty="0" smtClean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GEORGE HEGEL</a:t>
            </a:r>
            <a:endParaRPr lang="en-US" sz="2200" b="1" i="1" u="sng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514350" lvl="1" indent="-342900"/>
            <a:r>
              <a:rPr lang="en-US" sz="2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He believed in </a:t>
            </a:r>
            <a:r>
              <a:rPr lang="en-US" sz="2200" b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Centralized Authority</a:t>
            </a:r>
          </a:p>
          <a:p>
            <a:pPr marL="514350" lvl="1" indent="-342900"/>
            <a:r>
              <a:rPr lang="en-US" sz="2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He believed in the absolute power of the State over the </a:t>
            </a:r>
            <a:r>
              <a:rPr lang="en-US" sz="2200" b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individual</a:t>
            </a:r>
          </a:p>
          <a:p>
            <a:pPr marL="514350" lvl="1" indent="-342900"/>
            <a:r>
              <a:rPr lang="en-US" sz="2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He led individuals to believe that they existed in order to </a:t>
            </a:r>
            <a:r>
              <a:rPr lang="en-US" sz="2200" b="1" i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obey</a:t>
            </a:r>
            <a:r>
              <a:rPr lang="en-US" sz="2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and to </a:t>
            </a:r>
            <a:r>
              <a:rPr lang="en-US" sz="2200" b="1" i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glorify their nation</a:t>
            </a:r>
            <a:r>
              <a:rPr lang="en-US" sz="2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</a:p>
          <a:p>
            <a:pPr marL="514350" lvl="1" indent="-342900"/>
            <a:r>
              <a:rPr lang="en-US" sz="2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He taught that certain, more ‘</a:t>
            </a:r>
            <a:r>
              <a:rPr lang="en-US" sz="2200" b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advanced</a:t>
            </a:r>
            <a:r>
              <a:rPr lang="en-US" sz="2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’ races of Northern Europe were destined to rule over other people groups</a:t>
            </a:r>
          </a:p>
          <a:p>
            <a:pPr marL="342900" indent="-342900"/>
            <a:r>
              <a:rPr lang="en-US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 America, the US government displayed these ideas when dealing with </a:t>
            </a:r>
            <a:r>
              <a:rPr lang="en-US" sz="2600" b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Native Americans, Cubans, Philippinos etc.</a:t>
            </a:r>
            <a:endParaRPr lang="en-US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562974" cy="10668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C0000"/>
                </a:solidFill>
                <a:latin typeface="Berlin Sans FB Demi" pitchFamily="34" charset="0"/>
              </a:rPr>
              <a:t>World War 1: The Logical Ending Point for Progressivism and Historicism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199" y="1905000"/>
            <a:ext cx="1303547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100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321526"/>
            <a:ext cx="8382000" cy="554736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The end of the war offered the </a:t>
            </a:r>
            <a:r>
              <a:rPr lang="en-US" sz="3000" b="1" u="sng" dirty="0" smtClean="0"/>
              <a:t>Internationalists</a:t>
            </a:r>
            <a:r>
              <a:rPr lang="en-US" sz="3000" dirty="0" smtClean="0"/>
              <a:t> an opportunity to arrange the world in the way that they best saw fit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Woodrow Wilson himself led the US delegation to the </a:t>
            </a:r>
            <a:r>
              <a:rPr lang="en-US" sz="3000" b="1" u="sng" dirty="0" smtClean="0"/>
              <a:t>Palace of Versailles</a:t>
            </a:r>
            <a:r>
              <a:rPr lang="en-US" sz="3000" dirty="0" smtClean="0"/>
              <a:t>, just outside of Paris for the </a:t>
            </a:r>
            <a:r>
              <a:rPr lang="en-US" sz="3000" b="1" u="sng" dirty="0" smtClean="0"/>
              <a:t>Paris</a:t>
            </a:r>
            <a:r>
              <a:rPr lang="en-US" sz="3000" dirty="0" smtClean="0"/>
              <a:t> Peace Conference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Two main treaties were produced:</a:t>
            </a:r>
          </a:p>
          <a:p>
            <a:pPr marL="628650" lvl="1" indent="-457200"/>
            <a:r>
              <a:rPr lang="en-US" sz="2800" dirty="0" smtClean="0"/>
              <a:t>Treaty of </a:t>
            </a:r>
            <a:r>
              <a:rPr lang="en-US" sz="2800" b="1" u="sng" dirty="0" smtClean="0"/>
              <a:t>Versailles</a:t>
            </a:r>
            <a:r>
              <a:rPr lang="en-US" sz="2800" dirty="0" smtClean="0"/>
              <a:t> ended the German war</a:t>
            </a:r>
          </a:p>
          <a:p>
            <a:pPr marL="628650" lvl="1" indent="-457200"/>
            <a:r>
              <a:rPr lang="en-US" sz="2800" dirty="0" smtClean="0"/>
              <a:t>Treaty of Saint-</a:t>
            </a:r>
            <a:r>
              <a:rPr lang="en-US" sz="2800" dirty="0" err="1" smtClean="0"/>
              <a:t>Germain</a:t>
            </a:r>
            <a:r>
              <a:rPr lang="en-US" sz="2800" dirty="0" smtClean="0"/>
              <a:t> ended war with </a:t>
            </a:r>
            <a:r>
              <a:rPr lang="en-US" sz="2800" b="1" u="sng" dirty="0" smtClean="0"/>
              <a:t>Austria-Hungary</a:t>
            </a:r>
            <a:endParaRPr lang="en-US" sz="3000" b="1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 as Foreign Policy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16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321526"/>
            <a:ext cx="8382000" cy="554736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The </a:t>
            </a:r>
            <a:r>
              <a:rPr lang="en-US" sz="3000" b="1" u="sng" dirty="0" smtClean="0"/>
              <a:t>Russians</a:t>
            </a:r>
            <a:r>
              <a:rPr lang="en-US" sz="3000" dirty="0" smtClean="0"/>
              <a:t> had not been invited because the new </a:t>
            </a:r>
            <a:r>
              <a:rPr lang="en-US" sz="3000" b="1" u="sng" dirty="0" smtClean="0"/>
              <a:t>Communist</a:t>
            </a:r>
            <a:r>
              <a:rPr lang="en-US" sz="3000" dirty="0" smtClean="0"/>
              <a:t> government had not been recognized by the other nations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In fact, in the middle of </a:t>
            </a:r>
            <a:r>
              <a:rPr lang="en-US" sz="3000" b="1" u="sng" dirty="0" smtClean="0"/>
              <a:t>1918</a:t>
            </a:r>
            <a:r>
              <a:rPr lang="en-US" sz="3000" dirty="0" smtClean="0"/>
              <a:t>, the US, UK and Japan had sent troops into Russia to assist the ‘</a:t>
            </a:r>
            <a:r>
              <a:rPr lang="en-US" sz="3000" b="1" u="sng" dirty="0" smtClean="0"/>
              <a:t>White Russians</a:t>
            </a:r>
            <a:r>
              <a:rPr lang="en-US" sz="3000" dirty="0" smtClean="0"/>
              <a:t>’ against the ‘</a:t>
            </a:r>
            <a:r>
              <a:rPr lang="en-US" sz="3000" b="1" u="sng" dirty="0" smtClean="0"/>
              <a:t>Red Russians</a:t>
            </a:r>
            <a:r>
              <a:rPr lang="en-US" sz="3000" dirty="0" smtClean="0"/>
              <a:t>’ in the Russian Civil War/Revolution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In their absence, the plan of Woodrow Wilson prevailed for the purposes of what he felt served </a:t>
            </a:r>
            <a:r>
              <a:rPr lang="en-US" sz="3000" b="1" u="sng" dirty="0" smtClean="0"/>
              <a:t>US</a:t>
            </a:r>
            <a:r>
              <a:rPr lang="en-US" sz="3000" dirty="0" smtClean="0"/>
              <a:t> interests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 as Foreign Policy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594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321526"/>
            <a:ext cx="9144000" cy="554736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Wilson’s 14 Points for Peace (Internationalism):</a:t>
            </a:r>
          </a:p>
          <a:p>
            <a:pPr marL="628650" lvl="1" indent="-457200"/>
            <a:r>
              <a:rPr lang="en-US" sz="2600" dirty="0" smtClean="0"/>
              <a:t>End secret </a:t>
            </a:r>
            <a:r>
              <a:rPr lang="en-US" sz="2600" b="1" u="sng" dirty="0" smtClean="0"/>
              <a:t>treaties</a:t>
            </a:r>
          </a:p>
          <a:p>
            <a:pPr marL="628650" lvl="1" indent="-457200"/>
            <a:r>
              <a:rPr lang="en-US" sz="2600" dirty="0" smtClean="0"/>
              <a:t>Freedom of the </a:t>
            </a:r>
            <a:r>
              <a:rPr lang="en-US" sz="2600" b="1" u="sng" dirty="0" smtClean="0"/>
              <a:t>Seas</a:t>
            </a:r>
          </a:p>
          <a:p>
            <a:pPr marL="628650" lvl="1" indent="-457200"/>
            <a:r>
              <a:rPr lang="en-US" sz="2600" dirty="0" smtClean="0"/>
              <a:t>Create free </a:t>
            </a:r>
            <a:r>
              <a:rPr lang="en-US" sz="2600" b="1" u="sng" dirty="0" smtClean="0"/>
              <a:t>trade</a:t>
            </a:r>
          </a:p>
          <a:p>
            <a:pPr marL="628650" lvl="1" indent="-457200"/>
            <a:r>
              <a:rPr lang="en-US" sz="2600" b="1" u="sng" dirty="0" smtClean="0"/>
              <a:t>Reduce</a:t>
            </a:r>
            <a:r>
              <a:rPr lang="en-US" sz="2600" dirty="0" smtClean="0"/>
              <a:t> military forces</a:t>
            </a:r>
          </a:p>
          <a:p>
            <a:pPr marL="628650" lvl="1" indent="-457200"/>
            <a:r>
              <a:rPr lang="en-US" sz="2600" dirty="0" smtClean="0"/>
              <a:t>Settle </a:t>
            </a:r>
            <a:r>
              <a:rPr lang="en-US" sz="2600" b="1" u="sng" dirty="0" smtClean="0"/>
              <a:t>colonial</a:t>
            </a:r>
            <a:r>
              <a:rPr lang="en-US" sz="2600" dirty="0" smtClean="0"/>
              <a:t> disputes with European nations</a:t>
            </a:r>
          </a:p>
          <a:p>
            <a:pPr marL="628650" lvl="1" indent="-457200"/>
            <a:r>
              <a:rPr lang="en-US" sz="2600" dirty="0" smtClean="0"/>
              <a:t>Remove German troops from </a:t>
            </a:r>
            <a:r>
              <a:rPr lang="en-US" sz="2600" b="1" u="sng" dirty="0" smtClean="0"/>
              <a:t>Russia</a:t>
            </a:r>
          </a:p>
          <a:p>
            <a:pPr marL="628650" lvl="1" indent="-457200"/>
            <a:r>
              <a:rPr lang="en-US" sz="2600" dirty="0" smtClean="0"/>
              <a:t>Restore Belgian </a:t>
            </a:r>
            <a:r>
              <a:rPr lang="en-US" sz="2600" b="1" u="sng" dirty="0" smtClean="0"/>
              <a:t>Independence</a:t>
            </a:r>
          </a:p>
          <a:p>
            <a:pPr marL="628650" lvl="1" indent="-457200"/>
            <a:r>
              <a:rPr lang="en-US" sz="2600" dirty="0" smtClean="0"/>
              <a:t>Restore </a:t>
            </a:r>
            <a:r>
              <a:rPr lang="en-US" sz="2600" b="1" u="sng" dirty="0" smtClean="0"/>
              <a:t>Alsace-Lorraine</a:t>
            </a:r>
            <a:r>
              <a:rPr lang="en-US" sz="2600" dirty="0" smtClean="0"/>
              <a:t> to France after its loss in </a:t>
            </a:r>
            <a:r>
              <a:rPr lang="en-US" sz="2600" b="1" u="sng" dirty="0" smtClean="0"/>
              <a:t>1871</a:t>
            </a:r>
          </a:p>
          <a:p>
            <a:pPr marL="628650" lvl="1" indent="-457200"/>
            <a:r>
              <a:rPr lang="en-US" sz="2600" dirty="0" smtClean="0"/>
              <a:t>Adjust </a:t>
            </a:r>
            <a:r>
              <a:rPr lang="en-US" sz="2600" b="1" u="sng" dirty="0" smtClean="0"/>
              <a:t>Italy’s</a:t>
            </a:r>
            <a:r>
              <a:rPr lang="en-US" sz="2600" dirty="0" smtClean="0"/>
              <a:t> borders based on where ethnic Italians live</a:t>
            </a:r>
          </a:p>
          <a:p>
            <a:pPr marL="628650" lvl="1" indent="-457200"/>
            <a:r>
              <a:rPr lang="en-US" sz="2600" dirty="0" smtClean="0"/>
              <a:t>Divide Austria-Hungary into ethnic </a:t>
            </a:r>
            <a:r>
              <a:rPr lang="en-US" sz="2600" b="1" u="sng" dirty="0" smtClean="0"/>
              <a:t>nation-states</a:t>
            </a:r>
            <a:endParaRPr lang="en-US" sz="3000" b="1" u="sn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 as Foreign Policy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62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321526"/>
            <a:ext cx="9144000" cy="554736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Wilson’s 14 Points for Peace (Internationalism):</a:t>
            </a:r>
          </a:p>
          <a:p>
            <a:pPr marL="628650" lvl="1" indent="-457200"/>
            <a:r>
              <a:rPr lang="en-US" sz="2600" b="1" u="sng" dirty="0" smtClean="0"/>
              <a:t>Balkan</a:t>
            </a:r>
            <a:r>
              <a:rPr lang="en-US" sz="2600" dirty="0" smtClean="0"/>
              <a:t> nation states are to be recognized officially</a:t>
            </a:r>
          </a:p>
          <a:p>
            <a:pPr marL="628650" lvl="1" indent="-457200"/>
            <a:r>
              <a:rPr lang="en-US" sz="2600" dirty="0" smtClean="0"/>
              <a:t>Break apart the </a:t>
            </a:r>
            <a:r>
              <a:rPr lang="en-US" sz="2600" b="1" u="sng" dirty="0" smtClean="0"/>
              <a:t>Ottoman Empire </a:t>
            </a:r>
            <a:r>
              <a:rPr lang="en-US" sz="2600" dirty="0" smtClean="0"/>
              <a:t>based on the Allies’ plan</a:t>
            </a:r>
          </a:p>
          <a:p>
            <a:pPr marL="801688" lvl="2" indent="-457200"/>
            <a:r>
              <a:rPr lang="en-US" sz="2600" dirty="0" smtClean="0"/>
              <a:t>(</a:t>
            </a:r>
            <a:r>
              <a:rPr lang="en-US" sz="2600" i="1" dirty="0" smtClean="0"/>
              <a:t>This would make Turkey an independent country</a:t>
            </a:r>
            <a:r>
              <a:rPr lang="en-US" sz="2600" dirty="0" smtClean="0"/>
              <a:t>)</a:t>
            </a:r>
          </a:p>
          <a:p>
            <a:pPr marL="628650" lvl="1" indent="-457200"/>
            <a:r>
              <a:rPr lang="en-US" sz="2600" dirty="0" smtClean="0"/>
              <a:t>Create an independent </a:t>
            </a:r>
            <a:r>
              <a:rPr lang="en-US" sz="2600" b="1" u="sng" dirty="0" smtClean="0"/>
              <a:t>Polish</a:t>
            </a:r>
            <a:r>
              <a:rPr lang="en-US" sz="2600" dirty="0" smtClean="0"/>
              <a:t> nation</a:t>
            </a:r>
          </a:p>
          <a:p>
            <a:pPr marL="628650" lvl="1" indent="-457200"/>
            <a:r>
              <a:rPr lang="en-US" sz="2600" dirty="0" smtClean="0"/>
              <a:t>Create a </a:t>
            </a:r>
            <a:r>
              <a:rPr lang="en-US" sz="2600" b="1" u="sng" dirty="0" smtClean="0"/>
              <a:t>League of Nations</a:t>
            </a:r>
          </a:p>
          <a:p>
            <a:pPr marL="457200" indent="-457200"/>
            <a:r>
              <a:rPr lang="en-US" sz="2800" dirty="0" smtClean="0"/>
              <a:t>The actual Treaty included several of those points, HOWEVER:</a:t>
            </a:r>
          </a:p>
          <a:p>
            <a:pPr marL="457200" indent="-457200"/>
            <a:r>
              <a:rPr lang="en-US" sz="2800" dirty="0"/>
              <a:t>	</a:t>
            </a:r>
            <a:r>
              <a:rPr lang="en-US" sz="2800" b="1" u="sng" dirty="0" smtClean="0"/>
              <a:t>German</a:t>
            </a:r>
            <a:r>
              <a:rPr lang="en-US" sz="2800" dirty="0" smtClean="0"/>
              <a:t> people were not allowed to unite</a:t>
            </a:r>
          </a:p>
          <a:p>
            <a:pPr marL="457200" indent="-457200"/>
            <a:r>
              <a:rPr lang="en-US" sz="2800" dirty="0"/>
              <a:t>	</a:t>
            </a:r>
            <a:r>
              <a:rPr lang="en-US" sz="2800" dirty="0" smtClean="0"/>
              <a:t>They were forced to pay </a:t>
            </a:r>
            <a:r>
              <a:rPr lang="en-US" sz="2800" b="1" u="sng" dirty="0" smtClean="0"/>
              <a:t>$33 Billion in Reparations </a:t>
            </a:r>
            <a:r>
              <a:rPr lang="en-US" sz="2800" dirty="0" smtClean="0"/>
              <a:t>to the Allies</a:t>
            </a:r>
            <a:endParaRPr lang="en-US" sz="3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 as Foreign Policy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24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321526"/>
            <a:ext cx="9144000" cy="554736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Also, freedom of the </a:t>
            </a:r>
            <a:r>
              <a:rPr lang="en-US" sz="3000" b="1" u="sng" dirty="0" smtClean="0"/>
              <a:t>seas</a:t>
            </a:r>
            <a:r>
              <a:rPr lang="en-US" sz="3000" dirty="0" smtClean="0"/>
              <a:t> and free </a:t>
            </a:r>
            <a:r>
              <a:rPr lang="en-US" sz="3000" b="1" u="sng" dirty="0" smtClean="0"/>
              <a:t>trade</a:t>
            </a:r>
            <a:r>
              <a:rPr lang="en-US" sz="3000" dirty="0" smtClean="0"/>
              <a:t> were not addressed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Finally, the Ottoman Empire was carved up into:</a:t>
            </a:r>
          </a:p>
          <a:p>
            <a:pPr marL="628650" lvl="1" indent="-457200"/>
            <a:r>
              <a:rPr lang="en-US" sz="2600" dirty="0" smtClean="0"/>
              <a:t>Turkey, Jordan, Syria, Iraq and </a:t>
            </a:r>
            <a:r>
              <a:rPr lang="en-US" sz="2600" b="1" u="sng" dirty="0" smtClean="0"/>
              <a:t>Palestine</a:t>
            </a:r>
          </a:p>
          <a:p>
            <a:pPr marL="457200" indent="-457200"/>
            <a:r>
              <a:rPr lang="en-US" sz="3000" dirty="0" smtClean="0"/>
              <a:t>HOWEVER, THE SIGNERS AGREED TO A </a:t>
            </a:r>
            <a:r>
              <a:rPr lang="en-US" sz="3000" b="1" u="sng" dirty="0" smtClean="0"/>
              <a:t>LEAGUE OF NATIONS</a:t>
            </a:r>
            <a:r>
              <a:rPr lang="en-US" sz="3000" dirty="0" smtClean="0"/>
              <a:t>…THE ONLY REMAINING STEP WAS FOR WILSON TO HAVE THE </a:t>
            </a:r>
            <a:r>
              <a:rPr lang="en-US" sz="3000" b="1" u="sng" dirty="0" smtClean="0"/>
              <a:t>SENATE</a:t>
            </a:r>
            <a:r>
              <a:rPr lang="en-US" sz="3000" dirty="0" smtClean="0"/>
              <a:t> APPROVE THE TREATY</a:t>
            </a:r>
          </a:p>
          <a:p>
            <a:pPr marL="457200" indent="-457200"/>
            <a:r>
              <a:rPr lang="en-US" sz="3000" dirty="0" smtClean="0"/>
              <a:t>The </a:t>
            </a:r>
            <a:r>
              <a:rPr lang="en-US" sz="3000" b="1" u="sng" dirty="0" smtClean="0"/>
              <a:t>Democrats</a:t>
            </a:r>
            <a:r>
              <a:rPr lang="en-US" sz="3000" dirty="0" smtClean="0"/>
              <a:t> lost the </a:t>
            </a:r>
            <a:r>
              <a:rPr lang="en-US" sz="3000" b="1" u="sng" dirty="0" smtClean="0"/>
              <a:t>Senate</a:t>
            </a:r>
            <a:r>
              <a:rPr lang="en-US" sz="3000" dirty="0" smtClean="0"/>
              <a:t> in 1918 due to the exposure of Americans to the horrors of the war that </a:t>
            </a:r>
            <a:r>
              <a:rPr lang="en-US" sz="3000" b="1" u="sng" dirty="0" smtClean="0"/>
              <a:t>Wilson</a:t>
            </a:r>
            <a:r>
              <a:rPr lang="en-US" sz="3000" dirty="0" smtClean="0"/>
              <a:t> had allowed the US to enter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 as Foreign Policy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69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321526"/>
            <a:ext cx="9144000" cy="5547360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As a result of the losses in Congress, the </a:t>
            </a:r>
            <a:r>
              <a:rPr lang="en-US" sz="3000" b="1" u="sng" dirty="0" smtClean="0"/>
              <a:t>Republicans</a:t>
            </a:r>
            <a:r>
              <a:rPr lang="en-US" sz="3000" dirty="0" smtClean="0"/>
              <a:t> warned against further ‘</a:t>
            </a:r>
            <a:r>
              <a:rPr lang="en-US" sz="3000" b="1" u="sng" dirty="0" smtClean="0"/>
              <a:t>entangling alliances</a:t>
            </a:r>
            <a:r>
              <a:rPr lang="en-US" sz="3000" dirty="0" smtClean="0"/>
              <a:t>’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The most resistant group was called the “</a:t>
            </a:r>
            <a:r>
              <a:rPr lang="en-US" sz="3000" b="1" u="sng" dirty="0" smtClean="0"/>
              <a:t>Irreconcilables</a:t>
            </a:r>
            <a:r>
              <a:rPr lang="en-US" sz="3000" dirty="0" smtClean="0"/>
              <a:t>” while those who were called the “</a:t>
            </a:r>
            <a:r>
              <a:rPr lang="en-US" sz="3000" b="1" u="sng" dirty="0" smtClean="0"/>
              <a:t>Reservationists</a:t>
            </a:r>
            <a:r>
              <a:rPr lang="en-US" sz="3000" dirty="0" smtClean="0"/>
              <a:t>” led by </a:t>
            </a:r>
            <a:r>
              <a:rPr lang="en-US" sz="3000" b="1" u="sng" dirty="0" smtClean="0"/>
              <a:t>Henry Cabot Lodge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The Reservationists were willing to approve the treaty if the </a:t>
            </a:r>
            <a:r>
              <a:rPr lang="en-US" sz="3000" b="1" u="sng" dirty="0" smtClean="0"/>
              <a:t>League of Nations </a:t>
            </a:r>
            <a:r>
              <a:rPr lang="en-US" sz="3000" dirty="0" smtClean="0"/>
              <a:t>was left out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Wilson, being exceedingly stubborn would not accept this condition, so he went on a nation-wide tour to convince the public of his </a:t>
            </a:r>
            <a:r>
              <a:rPr lang="en-US" sz="3000" b="1" u="sng" dirty="0" smtClean="0"/>
              <a:t>Internationalist agenda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 as Foreign Policy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1117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321526"/>
            <a:ext cx="9144000" cy="554736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Wilson was</a:t>
            </a:r>
            <a:r>
              <a:rPr lang="en-US" sz="3000" b="1" u="sng" dirty="0" smtClean="0"/>
              <a:t> defeated </a:t>
            </a:r>
            <a:r>
              <a:rPr lang="en-US" sz="3000" dirty="0" smtClean="0"/>
              <a:t>by Senate </a:t>
            </a:r>
            <a:r>
              <a:rPr lang="en-US" sz="3000" dirty="0"/>
              <a:t>v</a:t>
            </a:r>
            <a:r>
              <a:rPr lang="en-US" sz="3000" dirty="0" smtClean="0"/>
              <a:t>ote in November 1919 and again in March 1920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Eventually, in 1921, the Senate settled with the </a:t>
            </a:r>
            <a:r>
              <a:rPr lang="en-US" sz="3000" b="1" u="sng" dirty="0" smtClean="0"/>
              <a:t>Central Powers </a:t>
            </a:r>
            <a:r>
              <a:rPr lang="en-US" sz="3000" dirty="0" smtClean="0"/>
              <a:t>allowing the League of Nations to form without the US entering it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b="1" u="sng" dirty="0" smtClean="0"/>
              <a:t>Wilson</a:t>
            </a:r>
            <a:r>
              <a:rPr lang="en-US" sz="3000" dirty="0" smtClean="0"/>
              <a:t> eventually suffered a </a:t>
            </a:r>
            <a:r>
              <a:rPr lang="en-US" sz="3000" b="1" u="sng" dirty="0" smtClean="0"/>
              <a:t>stroke</a:t>
            </a:r>
            <a:r>
              <a:rPr lang="en-US" sz="3000" dirty="0" smtClean="0"/>
              <a:t> from overwork and was incapacitated for the remainder of his Presidency, when it was largely rumored that his wife was running the </a:t>
            </a:r>
            <a:r>
              <a:rPr lang="en-US" sz="3000" b="1" u="sng" dirty="0" smtClean="0"/>
              <a:t>White House </a:t>
            </a:r>
            <a:r>
              <a:rPr lang="en-US" sz="3000" dirty="0" smtClean="0"/>
              <a:t>and its policies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United States and Internationalism as Foreign Policy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878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463040"/>
            <a:ext cx="9144000" cy="47244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US involvement in World War 1 was absolutely logical and fit well into the Progressive programs and mindset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If one believes in American Progressive ideas such as:</a:t>
            </a:r>
          </a:p>
          <a:p>
            <a:pPr marL="514350" lvl="1" indent="-342900"/>
            <a:r>
              <a:rPr lang="en-US" sz="2200" b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Anglo-</a:t>
            </a:r>
            <a:r>
              <a:rPr lang="en-US" sz="2200" b="1" u="sng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Saxonism</a:t>
            </a:r>
            <a:r>
              <a:rPr lang="en-US" sz="2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, with its people, religion and language as superior</a:t>
            </a:r>
          </a:p>
          <a:p>
            <a:pPr marL="514350" lvl="1" indent="-342900"/>
            <a:r>
              <a:rPr lang="en-US" sz="2200" b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White</a:t>
            </a:r>
            <a:r>
              <a:rPr lang="en-US" sz="2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Racial Superiority over other people groups</a:t>
            </a:r>
          </a:p>
          <a:p>
            <a:pPr marL="514350" lvl="1" indent="-342900"/>
            <a:r>
              <a:rPr lang="en-US" sz="2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Cleaning up Society from sanitation, to alcoholism and beyond</a:t>
            </a:r>
          </a:p>
          <a:p>
            <a:pPr marL="514350" lvl="1" indent="-342900"/>
            <a:r>
              <a:rPr lang="en-US" sz="2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The need to ‘civilize’ and ‘</a:t>
            </a:r>
            <a:r>
              <a:rPr lang="en-US" sz="2200" b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Christianize</a:t>
            </a:r>
            <a:r>
              <a:rPr lang="en-US" sz="2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’ all nations</a:t>
            </a:r>
          </a:p>
          <a:p>
            <a:pPr marL="514350" lvl="1" indent="-342900"/>
            <a:r>
              <a:rPr lang="en-US" sz="22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</a:t>
            </a:r>
            <a:r>
              <a:rPr lang="en-US" sz="2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he view that </a:t>
            </a:r>
            <a:r>
              <a:rPr lang="en-US" sz="2200" b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Democracy</a:t>
            </a:r>
            <a:r>
              <a:rPr lang="en-US" sz="2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is the highest form of government </a:t>
            </a:r>
          </a:p>
          <a:p>
            <a:pPr marL="514350" lvl="1" indent="-342900"/>
            <a:r>
              <a:rPr lang="en-US" sz="22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America’s role is to lead mankind to salvation THEN…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THE US AND ITS PROGRESSIVE LEADERS </a:t>
            </a:r>
            <a:r>
              <a:rPr lang="en-US" sz="2400" b="1" i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HAD TO </a:t>
            </a:r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GET INVOLVED IN WORLD WAR I…ANYTHING LESS WOULD MEAN THE REJECTION OF THEIR OWN IDEAS!!!</a:t>
            </a:r>
            <a:endParaRPr lang="en-US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39174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C0000"/>
                </a:solidFill>
                <a:latin typeface="Berlin Sans FB Demi" pitchFamily="34" charset="0"/>
              </a:rPr>
              <a:t>World War 1: The Logical Ending Point for Progressivism and Historicism</a:t>
            </a:r>
            <a:endParaRPr lang="en-US" b="1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33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1371600"/>
            <a:ext cx="8763000" cy="5486400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These same attitudes were reflected by people in the United States like </a:t>
            </a:r>
            <a:r>
              <a:rPr lang="en-US" sz="2400" b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Teddy Roosevelt </a:t>
            </a:r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who said that it was just fine for the US Government to rule over</a:t>
            </a:r>
          </a:p>
          <a:p>
            <a:pPr marL="514350" lvl="1" indent="-342900"/>
            <a:r>
              <a:rPr lang="en-US" sz="2600" b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Native Americans</a:t>
            </a:r>
          </a:p>
          <a:p>
            <a:pPr marL="514350" lvl="1" indent="-342900"/>
            <a:r>
              <a:rPr lang="en-US" sz="2600" b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Philippinos</a:t>
            </a:r>
          </a:p>
          <a:p>
            <a:pPr marL="342900" indent="-342900"/>
            <a:r>
              <a:rPr lang="en-US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All because Americans were among the great ‘</a:t>
            </a:r>
            <a:r>
              <a:rPr lang="en-US" sz="2800" b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fighting peoples</a:t>
            </a:r>
            <a:r>
              <a:rPr lang="en-US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’ of the world</a:t>
            </a:r>
          </a:p>
          <a:p>
            <a:pPr marL="342900" indent="-342900"/>
            <a:r>
              <a:rPr lang="en-US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So, American Progressivism developed in the same line of thought as </a:t>
            </a:r>
            <a:r>
              <a:rPr lang="en-US" sz="2800" b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European Imperialism</a:t>
            </a:r>
            <a:r>
              <a:rPr lang="en-US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against smaller and weaker nations like Serbia</a:t>
            </a:r>
            <a:endParaRPr lang="en-US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639174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C0000"/>
                </a:solidFill>
                <a:latin typeface="Berlin Sans FB Demi" pitchFamily="34" charset="0"/>
              </a:rPr>
              <a:t>World War 1: The Logical Ending Point for Progressivism and Historicism</a:t>
            </a:r>
            <a:endParaRPr lang="en-US" b="1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497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52400" y="1143000"/>
            <a:ext cx="8763000" cy="5715000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 Europe, these same attitudes prevailed among the Imperial Powers like: Germany, Russia, Austria-Hungary and others</a:t>
            </a:r>
          </a:p>
          <a:p>
            <a:pPr marL="687388" lvl="2" indent="-342900"/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So, they looked down on </a:t>
            </a:r>
            <a:r>
              <a:rPr lang="en-US" sz="2400" b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smaller</a:t>
            </a:r>
            <a:r>
              <a:rPr lang="en-US" sz="2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nations that were poorer, weaker, or had different languages, customs, religions and </a:t>
            </a:r>
            <a:r>
              <a:rPr lang="en-US" sz="2400" b="1" u="sng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backgrounds</a:t>
            </a:r>
          </a:p>
          <a:p>
            <a:pPr marL="628650" lvl="1" indent="-457200"/>
            <a:r>
              <a:rPr lang="en-US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The 2 main groups that felt this way towards each other were: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u="sng" dirty="0" smtClean="0">
                <a:latin typeface="Berlin Sans FB Demi" pitchFamily="34" charset="0"/>
                <a:ea typeface="Segoe UI" pitchFamily="34" charset="0"/>
                <a:cs typeface="Segoe UI" pitchFamily="34" charset="0"/>
              </a:rPr>
              <a:t>Teutonic People </a:t>
            </a:r>
            <a:r>
              <a:rPr lang="en-US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(Germans, Austrians)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u="sng" dirty="0" smtClean="0">
                <a:latin typeface="Berlin Sans FB Demi" pitchFamily="34" charset="0"/>
                <a:ea typeface="Segoe UI" pitchFamily="34" charset="0"/>
                <a:cs typeface="Segoe UI" pitchFamily="34" charset="0"/>
              </a:rPr>
              <a:t>Slavic People </a:t>
            </a:r>
            <a:r>
              <a:rPr lang="en-US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(Russians, Serbians, Slovaks, Bosnians)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It was the GERMAN HISTORICISITS that taught that the </a:t>
            </a:r>
            <a:r>
              <a:rPr lang="en-US" sz="2800" b="1" u="sng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Teutons</a:t>
            </a:r>
            <a:r>
              <a:rPr lang="en-US" sz="28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were the race destined to rule!!</a:t>
            </a:r>
            <a:endParaRPr lang="en-US" sz="2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639174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C0000"/>
                </a:solidFill>
                <a:latin typeface="Berlin Sans FB Demi" pitchFamily="34" charset="0"/>
              </a:rPr>
              <a:t>World War 1: The Logical Ending Point for Progressivism and Historicism</a:t>
            </a:r>
            <a:endParaRPr lang="en-US" b="1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68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463040"/>
            <a:ext cx="7391400" cy="539496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Much like the </a:t>
            </a:r>
            <a:r>
              <a:rPr lang="en-US" sz="2800" b="1" u="sng" dirty="0" smtClean="0"/>
              <a:t>Philippinos</a:t>
            </a:r>
            <a:r>
              <a:rPr lang="en-US" sz="2800" dirty="0" smtClean="0"/>
              <a:t> resisted the US occupation of their lands after the Spanish-American War…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b="1" u="sng" dirty="0" smtClean="0"/>
              <a:t>Slavic</a:t>
            </a:r>
            <a:r>
              <a:rPr lang="en-US" sz="2800" dirty="0" smtClean="0"/>
              <a:t> nations of the </a:t>
            </a:r>
            <a:r>
              <a:rPr lang="en-US" sz="2800" b="1" u="sng" dirty="0" smtClean="0"/>
              <a:t>Balkan</a:t>
            </a:r>
            <a:r>
              <a:rPr lang="en-US" sz="2800" dirty="0" smtClean="0"/>
              <a:t> Peninsula resisted the Teutonic people and their Imperial advances of </a:t>
            </a:r>
            <a:r>
              <a:rPr lang="en-US" sz="2800" b="1" u="sng" dirty="0" smtClean="0"/>
              <a:t>Austria-Hungary </a:t>
            </a: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In resistance to these Teutonic, Imperial attempts to absorb the </a:t>
            </a:r>
            <a:r>
              <a:rPr lang="en-US" sz="2800" b="1" u="sng" dirty="0" smtClean="0"/>
              <a:t>Serbia </a:t>
            </a:r>
            <a:r>
              <a:rPr lang="en-US" sz="2800" dirty="0" smtClean="0"/>
              <a:t>and </a:t>
            </a:r>
            <a:r>
              <a:rPr lang="en-US" sz="2800" b="1" u="sng" dirty="0" smtClean="0"/>
              <a:t>Bosnia,</a:t>
            </a:r>
            <a:r>
              <a:rPr lang="en-US" sz="2800" dirty="0" smtClean="0"/>
              <a:t> </a:t>
            </a:r>
            <a:r>
              <a:rPr lang="en-US" sz="2800" b="1" u="sng" dirty="0" err="1" smtClean="0"/>
              <a:t>Gavrilo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Princip</a:t>
            </a:r>
            <a:r>
              <a:rPr lang="en-US" sz="2800" dirty="0" smtClean="0"/>
              <a:t> assassinated the Archduke of Austria-Hungary, </a:t>
            </a:r>
            <a:r>
              <a:rPr lang="en-US" sz="2800" b="1" u="sng" dirty="0" smtClean="0"/>
              <a:t>Franz Ferdinand </a:t>
            </a:r>
            <a:r>
              <a:rPr lang="en-US" sz="2800" dirty="0" smtClean="0"/>
              <a:t>in the city of </a:t>
            </a:r>
            <a:r>
              <a:rPr lang="en-US" sz="2800" b="1" u="sng" dirty="0" smtClean="0"/>
              <a:t>Sarajevo</a:t>
            </a:r>
            <a:r>
              <a:rPr lang="en-US" sz="2800" dirty="0" smtClean="0"/>
              <a:t> in Bosnia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Conflict Between Imperialists and Nationalists 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483" y="1588761"/>
            <a:ext cx="1247775" cy="1514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3359" y="3671454"/>
            <a:ext cx="962025" cy="152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710485" y="3103236"/>
            <a:ext cx="1247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Franz Ferdinand</a:t>
            </a:r>
            <a:endParaRPr lang="en-US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860286" y="5216236"/>
            <a:ext cx="9620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err="1" smtClean="0"/>
              <a:t>GavriloPrincip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658063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463040"/>
            <a:ext cx="7391400" cy="539496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Because of their similar </a:t>
            </a:r>
            <a:r>
              <a:rPr lang="en-US" sz="2800" b="1" u="sng" dirty="0" smtClean="0"/>
              <a:t>Slavic</a:t>
            </a:r>
            <a:r>
              <a:rPr lang="en-US" sz="2800" dirty="0" smtClean="0"/>
              <a:t> background, the Russian Empire supported the Serbian cause against the Teutonic </a:t>
            </a:r>
            <a:r>
              <a:rPr lang="en-US" sz="2800" b="1" u="sng" dirty="0" smtClean="0"/>
              <a:t>Austro-Hungarian</a:t>
            </a:r>
            <a:r>
              <a:rPr lang="en-US" sz="2800" dirty="0" smtClean="0"/>
              <a:t> Empire.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Although the 3 Imperial leaders were actually relatives, they each had great ambitions for their </a:t>
            </a:r>
            <a:r>
              <a:rPr lang="en-US" sz="2800" b="1" u="sng" dirty="0" smtClean="0"/>
              <a:t>empires</a:t>
            </a:r>
            <a:r>
              <a:rPr lang="en-US" sz="2800" dirty="0" smtClean="0"/>
              <a:t> and disregarded their </a:t>
            </a:r>
            <a:r>
              <a:rPr lang="en-US" sz="2800" b="1" u="sng" dirty="0" smtClean="0"/>
              <a:t>family</a:t>
            </a:r>
            <a:r>
              <a:rPr lang="en-US" sz="2800" dirty="0" smtClean="0"/>
              <a:t> connections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Because of the assassination of the Archduke, </a:t>
            </a:r>
            <a:r>
              <a:rPr lang="en-US" sz="2800" b="1" u="sng" dirty="0" smtClean="0"/>
              <a:t>Franz Joseph </a:t>
            </a:r>
            <a:r>
              <a:rPr lang="en-US" sz="2800" dirty="0" smtClean="0"/>
              <a:t>declared war on </a:t>
            </a:r>
            <a:r>
              <a:rPr lang="en-US" sz="2800" b="1" u="sng" dirty="0" smtClean="0"/>
              <a:t>Serbia</a:t>
            </a:r>
            <a:r>
              <a:rPr lang="en-US" sz="2800" dirty="0" smtClean="0"/>
              <a:t> on July 28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, 1914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Conflict Between Imperialists and Nationalists 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960" y="228600"/>
            <a:ext cx="1149879" cy="1514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879" y="4565196"/>
            <a:ext cx="994040" cy="1351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43800" y="1763311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Czar Nicholas 2 of Russia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543801" y="593467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Kaiser Wilhelm 2 of Germany</a:t>
            </a:r>
            <a:endParaRPr lang="en-US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960" y="2396836"/>
            <a:ext cx="1149879" cy="12607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91400" y="36576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Franz Joseph Emperor of Austria-Hungary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4871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0" y="1463040"/>
            <a:ext cx="7391400" cy="5318760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In response to the war declaration upon the </a:t>
            </a:r>
            <a:r>
              <a:rPr lang="en-US" sz="2800" b="1" u="sng" dirty="0" smtClean="0"/>
              <a:t>Slavic</a:t>
            </a:r>
            <a:r>
              <a:rPr lang="en-US" sz="2800" dirty="0" smtClean="0"/>
              <a:t> peoples, Russia sent troops close to the area and close to the German border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Feeling threatened, the Germans then declared war upon </a:t>
            </a:r>
            <a:r>
              <a:rPr lang="en-US" sz="2800" b="1" u="sng" dirty="0" smtClean="0"/>
              <a:t>Russia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The ability to mass troops quickly was a result of the fact that these empires had </a:t>
            </a:r>
            <a:r>
              <a:rPr lang="en-US" sz="2800" b="1" u="sng" dirty="0" smtClean="0"/>
              <a:t>militarized</a:t>
            </a:r>
            <a:r>
              <a:rPr lang="en-US" sz="2800" dirty="0" smtClean="0"/>
              <a:t> their countries through the years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i="1" u="sng" dirty="0" smtClean="0"/>
              <a:t>Exercise</a:t>
            </a:r>
            <a:r>
              <a:rPr lang="en-US" sz="2800" dirty="0" smtClean="0"/>
              <a:t>: </a:t>
            </a:r>
            <a:r>
              <a:rPr lang="en-US" sz="2200" i="1" dirty="0" smtClean="0"/>
              <a:t>Discuss with partner whether the US is a ‘militarized’ society; Write your response and thoughts on this idea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C0000"/>
                </a:solidFill>
                <a:latin typeface="Berlin Sans FB Demi" pitchFamily="34" charset="0"/>
              </a:rPr>
              <a:t>World War 1: The Conflict Between Imperialists and Nationalists </a:t>
            </a:r>
            <a:endParaRPr lang="en-US" dirty="0">
              <a:solidFill>
                <a:srgbClr val="CC0000"/>
              </a:solidFill>
              <a:latin typeface="Berlin Sans FB Dem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960" y="228600"/>
            <a:ext cx="1149879" cy="1514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6879" y="4565196"/>
            <a:ext cx="994040" cy="1351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543800" y="1763311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Czar Nicholas 2 of Russia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7543801" y="5934670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Kaiser Wilhelm 2 of Germany</a:t>
            </a:r>
            <a:endParaRPr lang="en-US" i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960" y="2396836"/>
            <a:ext cx="1149879" cy="126076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391400" y="36576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Franz Joseph Emperor of Austria-Hungary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8007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381000" y="914400"/>
            <a:ext cx="3886200" cy="509587"/>
          </a:xfrm>
        </p:spPr>
        <p:txBody>
          <a:bodyPr/>
          <a:lstStyle/>
          <a:p>
            <a:pPr algn="ctr"/>
            <a:r>
              <a:rPr lang="en-US" b="1" i="0" u="sng" dirty="0" smtClean="0">
                <a:latin typeface="Berlin Sans FB Demi" pitchFamily="34" charset="0"/>
              </a:rPr>
              <a:t>THE TRIPLE ALLIANCE</a:t>
            </a:r>
            <a:endParaRPr lang="en-US" b="1" i="0" u="sng" dirty="0">
              <a:latin typeface="Berlin Sans FB Dem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5"/>
          </p:nvPr>
        </p:nvSpPr>
        <p:spPr>
          <a:xfrm>
            <a:off x="4876800" y="914401"/>
            <a:ext cx="3886200" cy="381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i="0" u="sng" dirty="0" smtClean="0">
                <a:latin typeface="Berlin Sans FB Demi" pitchFamily="34" charset="0"/>
              </a:rPr>
              <a:t>THE TRIPLE ENTENTE</a:t>
            </a:r>
            <a:endParaRPr lang="en-US" b="1" i="0" u="sng" dirty="0">
              <a:latin typeface="Berlin Sans FB Dem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900613" y="1295400"/>
            <a:ext cx="3886200" cy="5562600"/>
          </a:xfrm>
        </p:spPr>
        <p:txBody>
          <a:bodyPr>
            <a:norm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These were </a:t>
            </a:r>
            <a:r>
              <a:rPr lang="en-US" sz="2400" b="1" u="sng" dirty="0" smtClean="0"/>
              <a:t>Nation-States</a:t>
            </a:r>
            <a:r>
              <a:rPr lang="en-US" sz="2400" dirty="0" smtClean="0"/>
              <a:t> that were concerned with Imperialism within Europe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i="1" u="sng" dirty="0" smtClean="0"/>
              <a:t>Russia</a:t>
            </a:r>
            <a:r>
              <a:rPr lang="en-US" sz="2400" dirty="0" smtClean="0"/>
              <a:t> (Slavic &amp; Czar was cousin to George 5 of Britain)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i="1" u="sng" dirty="0" smtClean="0"/>
              <a:t>Britain</a:t>
            </a:r>
            <a:r>
              <a:rPr lang="en-US" sz="2400" dirty="0" smtClean="0"/>
              <a:t> (Allies w/ Belgium &amp; King was cousin to Nicholas 2 of Russia)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i="1" u="sng" dirty="0" smtClean="0"/>
              <a:t>France</a:t>
            </a:r>
            <a:r>
              <a:rPr lang="en-US" sz="2400" dirty="0" smtClean="0"/>
              <a:t> (Feared Germany)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52426" y="1219200"/>
            <a:ext cx="3886200" cy="5638800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These were </a:t>
            </a:r>
            <a:r>
              <a:rPr lang="en-US" sz="2400" b="1" u="sng" dirty="0" smtClean="0"/>
              <a:t>Empires</a:t>
            </a:r>
            <a:r>
              <a:rPr lang="en-US" sz="2400" dirty="0" smtClean="0"/>
              <a:t> that desired to control other nations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i="1" u="sng" dirty="0" smtClean="0"/>
              <a:t>Austria-Hungary</a:t>
            </a:r>
            <a:r>
              <a:rPr lang="en-US" sz="2400" dirty="0" smtClean="0"/>
              <a:t> (Largest Empire in Europe; part of the Hapsburg Dynasty)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i="1" u="sng" dirty="0" smtClean="0"/>
              <a:t>Germany</a:t>
            </a:r>
            <a:r>
              <a:rPr lang="en-US" sz="2400" dirty="0" smtClean="0"/>
              <a:t> (Constantly trying to unify people of Germanic heritage)</a:t>
            </a:r>
            <a:endParaRPr lang="en-US" sz="2400" b="1" i="1" u="sng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i="1" u="sng" dirty="0" smtClean="0"/>
              <a:t>Italy</a:t>
            </a:r>
            <a:r>
              <a:rPr lang="en-US" sz="2400" dirty="0" smtClean="0"/>
              <a:t> (They had territory disputes w/ A-H and switched sides after war began)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b="1" i="1" u="sng" dirty="0" smtClean="0"/>
              <a:t>Ottomans</a:t>
            </a:r>
            <a:r>
              <a:rPr lang="en-US" sz="2400" dirty="0" smtClean="0"/>
              <a:t> (Joined after the war began b/c they wanted parts of the Balkan peninsula as well)</a:t>
            </a:r>
            <a:endParaRPr lang="en-US" sz="2400" b="1" i="1" u="sng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-20782"/>
            <a:ext cx="7680960" cy="1066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C0000"/>
                </a:solidFill>
                <a:latin typeface="Berlin Sans FB Demi" pitchFamily="34" charset="0"/>
              </a:rPr>
              <a:t>World War 1: The Conflict Between Imperialists and Nationalists </a:t>
            </a:r>
            <a:endParaRPr lang="en-US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334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9199</TotalTime>
  <Words>2404</Words>
  <Application>Microsoft Office PowerPoint</Application>
  <PresentationFormat>On-screen Show (4:3)</PresentationFormat>
  <Paragraphs>174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Mylar</vt:lpstr>
      <vt:lpstr>WORLD WAR I</vt:lpstr>
      <vt:lpstr>World War 1: The Logical Ending Point for Progressivism and Historicism</vt:lpstr>
      <vt:lpstr>World War 1: The Logical Ending Point for Progressivism and Historicism</vt:lpstr>
      <vt:lpstr>World War 1: The Logical Ending Point for Progressivism and Historicism</vt:lpstr>
      <vt:lpstr>World War 1: The Logical Ending Point for Progressivism and Historicism</vt:lpstr>
      <vt:lpstr>World War 1: The Conflict Between Imperialists and Nationalists </vt:lpstr>
      <vt:lpstr>World War 1: The Conflict Between Imperialists and Nationalists </vt:lpstr>
      <vt:lpstr>World War 1: The Conflict Between Imperialists and Nationalists </vt:lpstr>
      <vt:lpstr>World War 1: The Conflict Between Imperialists and Nationalists </vt:lpstr>
      <vt:lpstr>World War 1: The United States and Internationalism</vt:lpstr>
      <vt:lpstr>World War 1: The United States and Internationalism and Provocation</vt:lpstr>
      <vt:lpstr>World War 1: The United States and Internationalism and Provocation</vt:lpstr>
      <vt:lpstr>World War 1: The United States and Internationalism and Provocation</vt:lpstr>
      <vt:lpstr>World War 1: The United States and Internationalism as Military Intervention</vt:lpstr>
      <vt:lpstr>World War 1: The United States and Internationalism as Military Intervention</vt:lpstr>
      <vt:lpstr>World War 1: The United States and Internationalism as Military Intervention</vt:lpstr>
      <vt:lpstr>World War 1: The United States and Internationalism as Military Intervention</vt:lpstr>
      <vt:lpstr>World War 1: The United States and Internationalism as Military Intervention</vt:lpstr>
      <vt:lpstr>World War 1: The United States and Internationalism as Military Intervention</vt:lpstr>
      <vt:lpstr>World War 1: The United States and Internationalism as Foreign Policy</vt:lpstr>
      <vt:lpstr>World War 1: The United States and Internationalism as Foreign Policy</vt:lpstr>
      <vt:lpstr>World War 1: The United States and Internationalism as Foreign Policy</vt:lpstr>
      <vt:lpstr>World War 1: The United States and Internationalism as Foreign Policy</vt:lpstr>
      <vt:lpstr>World War 1: The United States and Internationalism as Foreign Policy</vt:lpstr>
      <vt:lpstr>World War 1: The United States and Internationalism as Foreign Policy</vt:lpstr>
      <vt:lpstr>World War 1: The United States and Internationalism as Foreign Policy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WAR I</dc:title>
  <dc:creator>user</dc:creator>
  <cp:lastModifiedBy>user</cp:lastModifiedBy>
  <cp:revision>70</cp:revision>
  <cp:lastPrinted>2014-01-14T12:37:42Z</cp:lastPrinted>
  <dcterms:created xsi:type="dcterms:W3CDTF">2012-12-07T14:25:32Z</dcterms:created>
  <dcterms:modified xsi:type="dcterms:W3CDTF">2014-01-14T15:28:05Z</dcterms:modified>
</cp:coreProperties>
</file>