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0-11EB-4E7A-BC82-D950B37B244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8BA23F-FDFC-44A9-9983-52677358E9D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0-11EB-4E7A-BC82-D950B37B244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A23F-FDFC-44A9-9983-52677358E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0-11EB-4E7A-BC82-D950B37B244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A23F-FDFC-44A9-9983-52677358E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78EC50-11EB-4E7A-BC82-D950B37B244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38BA23F-FDFC-44A9-9983-52677358E9D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0-11EB-4E7A-BC82-D950B37B244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A23F-FDFC-44A9-9983-52677358E9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0-11EB-4E7A-BC82-D950B37B244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A23F-FDFC-44A9-9983-52677358E9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A23F-FDFC-44A9-9983-52677358E9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0-11EB-4E7A-BC82-D950B37B244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0-11EB-4E7A-BC82-D950B37B244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A23F-FDFC-44A9-9983-52677358E9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0-11EB-4E7A-BC82-D950B37B244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A23F-FDFC-44A9-9983-52677358E9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78EC50-11EB-4E7A-BC82-D950B37B244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8BA23F-FDFC-44A9-9983-52677358E9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EC50-11EB-4E7A-BC82-D950B37B244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8BA23F-FDFC-44A9-9983-52677358E9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78EC50-11EB-4E7A-BC82-D950B37B244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38BA23F-FDFC-44A9-9983-52677358E9D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onthenet.com/Chronology/timelinenazigermany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OR: WORLD WAR 1 PART 3; THE COURSE OF MILITARIZED WARFARE, ECONOMIC WARFARE AND RETALIATION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WAR 2 IN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33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/>
              <a:t>20th January </a:t>
            </a:r>
            <a:r>
              <a:rPr lang="en-US" dirty="0" smtClean="0"/>
              <a:t>1942: </a:t>
            </a:r>
            <a:r>
              <a:rPr lang="en-US" b="1" u="sng" dirty="0" err="1" smtClean="0"/>
              <a:t>Wannsee</a:t>
            </a:r>
            <a:r>
              <a:rPr lang="en-US" dirty="0" smtClean="0"/>
              <a:t> </a:t>
            </a:r>
            <a:r>
              <a:rPr lang="en-US" dirty="0"/>
              <a:t>Conference approved plans for the </a:t>
            </a:r>
            <a:r>
              <a:rPr lang="en-US" b="1" u="sng" dirty="0"/>
              <a:t>'Final Solution</a:t>
            </a:r>
            <a:r>
              <a:rPr lang="en-US" dirty="0" smtClean="0"/>
              <a:t>'.</a:t>
            </a:r>
          </a:p>
          <a:p>
            <a:r>
              <a:rPr lang="en-US" dirty="0"/>
              <a:t>5th November </a:t>
            </a:r>
            <a:r>
              <a:rPr lang="en-US" dirty="0" smtClean="0"/>
              <a:t>1942: German </a:t>
            </a:r>
            <a:r>
              <a:rPr lang="en-US" dirty="0"/>
              <a:t>troops defeated at the Second Battle of </a:t>
            </a:r>
            <a:r>
              <a:rPr lang="en-US" b="1" u="sng" dirty="0"/>
              <a:t>El Alamein </a:t>
            </a:r>
            <a:r>
              <a:rPr lang="en-US" dirty="0"/>
              <a:t>in North </a:t>
            </a:r>
            <a:r>
              <a:rPr lang="en-US" dirty="0" smtClean="0"/>
              <a:t>Africa</a:t>
            </a:r>
          </a:p>
          <a:p>
            <a:r>
              <a:rPr lang="en-US" dirty="0"/>
              <a:t>2nd February </a:t>
            </a:r>
            <a:r>
              <a:rPr lang="en-US" dirty="0" smtClean="0"/>
              <a:t>1943: German </a:t>
            </a:r>
            <a:r>
              <a:rPr lang="en-US" dirty="0"/>
              <a:t>6th Army defeated at </a:t>
            </a:r>
            <a:r>
              <a:rPr lang="en-US" b="1" u="sng" dirty="0" smtClean="0"/>
              <a:t>Stalingrad</a:t>
            </a:r>
            <a:r>
              <a:rPr lang="en-US" dirty="0" smtClean="0"/>
              <a:t>. THIS IS THE ‘TURNING POINT’ IN THE EUROPEAN WAR!</a:t>
            </a:r>
            <a:endParaRPr lang="en-US" dirty="0"/>
          </a:p>
          <a:p>
            <a:r>
              <a:rPr lang="en-US" dirty="0"/>
              <a:t>4th March </a:t>
            </a:r>
            <a:r>
              <a:rPr lang="en-US" dirty="0" smtClean="0"/>
              <a:t>1943: First </a:t>
            </a:r>
            <a:r>
              <a:rPr lang="en-US" dirty="0"/>
              <a:t>allied bombing raid on </a:t>
            </a:r>
            <a:r>
              <a:rPr lang="en-US" b="1" u="sng" dirty="0"/>
              <a:t>German</a:t>
            </a:r>
            <a:r>
              <a:rPr lang="en-US" dirty="0"/>
              <a:t> </a:t>
            </a:r>
            <a:r>
              <a:rPr lang="en-US" dirty="0" smtClean="0"/>
              <a:t>cities</a:t>
            </a:r>
          </a:p>
          <a:p>
            <a:r>
              <a:rPr lang="en-US" dirty="0"/>
              <a:t>6th June </a:t>
            </a:r>
            <a:r>
              <a:rPr lang="en-US" dirty="0" smtClean="0"/>
              <a:t>1944: Operation </a:t>
            </a:r>
            <a:r>
              <a:rPr lang="en-US" b="1" u="sng" dirty="0"/>
              <a:t>Overlord</a:t>
            </a:r>
            <a:r>
              <a:rPr lang="en-US" dirty="0"/>
              <a:t>, D-Day. Allied invasion of </a:t>
            </a:r>
            <a:r>
              <a:rPr lang="en-US" b="1" u="sng" dirty="0" smtClean="0"/>
              <a:t>Normandy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TIMELINE OF NAZI RISE TO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6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August 1, 1944: The </a:t>
            </a:r>
            <a:r>
              <a:rPr lang="en-US" b="1" u="sng" dirty="0" smtClean="0"/>
              <a:t>Soviets</a:t>
            </a:r>
            <a:r>
              <a:rPr lang="en-US" dirty="0" smtClean="0"/>
              <a:t> fight back and reach Warsaw, </a:t>
            </a:r>
            <a:r>
              <a:rPr lang="en-US" b="1" u="sng" dirty="0" smtClean="0"/>
              <a:t>Poland</a:t>
            </a:r>
          </a:p>
          <a:p>
            <a:r>
              <a:rPr lang="en-US" dirty="0" smtClean="0"/>
              <a:t>August 20, 1944: Allied troops reach</a:t>
            </a:r>
            <a:r>
              <a:rPr lang="en-US" b="1" u="sng" dirty="0" smtClean="0"/>
              <a:t> Paris</a:t>
            </a:r>
            <a:r>
              <a:rPr lang="en-US" dirty="0" smtClean="0"/>
              <a:t>, and reach the German border by S</a:t>
            </a:r>
            <a:r>
              <a:rPr lang="en-US" b="1" u="sng" dirty="0" smtClean="0"/>
              <a:t>eptember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December 1944: France, Belgium and southern </a:t>
            </a:r>
            <a:r>
              <a:rPr lang="en-US" b="1" u="sng" dirty="0" smtClean="0"/>
              <a:t>Netherlands</a:t>
            </a:r>
            <a:r>
              <a:rPr lang="en-US" dirty="0" smtClean="0"/>
              <a:t> are liberated by the allies</a:t>
            </a:r>
          </a:p>
          <a:p>
            <a:r>
              <a:rPr lang="en-US" dirty="0" smtClean="0"/>
              <a:t>December 16, 1944: Germans launch a final counter-offensive which leads to the ‘Battle of the </a:t>
            </a:r>
            <a:r>
              <a:rPr lang="en-US" b="1" u="sng" dirty="0" smtClean="0"/>
              <a:t>Bulge</a:t>
            </a:r>
            <a:r>
              <a:rPr lang="en-US" dirty="0" smtClean="0"/>
              <a:t>’ in an attempt to re-conquer </a:t>
            </a:r>
            <a:r>
              <a:rPr lang="en-US" b="1" u="sng" dirty="0" smtClean="0"/>
              <a:t>Belgium</a:t>
            </a:r>
            <a:r>
              <a:rPr lang="en-US" dirty="0" smtClean="0"/>
              <a:t> and split the Allies near the German border.</a:t>
            </a:r>
          </a:p>
          <a:p>
            <a:r>
              <a:rPr lang="en-US" dirty="0" smtClean="0"/>
              <a:t>January 12, 1945: The Soviets liberate </a:t>
            </a:r>
            <a:r>
              <a:rPr lang="en-US" b="1" u="sng" dirty="0" smtClean="0"/>
              <a:t>Warsaw </a:t>
            </a:r>
            <a:r>
              <a:rPr lang="en-US" dirty="0" smtClean="0"/>
              <a:t>and Budapest one month later</a:t>
            </a:r>
          </a:p>
          <a:p>
            <a:r>
              <a:rPr lang="en-US" dirty="0" smtClean="0"/>
              <a:t>March 7, 1945: Allies cross the </a:t>
            </a:r>
            <a:r>
              <a:rPr lang="en-US" b="1" u="sng" dirty="0" smtClean="0"/>
              <a:t>Rhine</a:t>
            </a:r>
            <a:r>
              <a:rPr lang="en-US" dirty="0" smtClean="0"/>
              <a:t> River into Germany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TIMELINE OF AMERICAN INTERVENTION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604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April 16, 1945: The Soviets launch their final offensive vs. the Germans at </a:t>
            </a:r>
            <a:r>
              <a:rPr lang="en-US" b="1" u="sng" dirty="0" smtClean="0"/>
              <a:t>Berlin</a:t>
            </a:r>
          </a:p>
          <a:p>
            <a:r>
              <a:rPr lang="en-US" dirty="0" smtClean="0"/>
              <a:t>April 30, 1945: Hitler commits suicide</a:t>
            </a:r>
          </a:p>
          <a:p>
            <a:r>
              <a:rPr lang="en-US" dirty="0" smtClean="0"/>
              <a:t>May 7, 1945: Germany surrenders to the </a:t>
            </a:r>
            <a:r>
              <a:rPr lang="en-US" b="1" u="sng" dirty="0" smtClean="0"/>
              <a:t>Allies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TIMELINE OF AMERICAN INTERVENTION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604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ATLANTIC CHARTER (1941)</a:t>
            </a:r>
          </a:p>
          <a:p>
            <a:pPr lvl="1"/>
            <a:r>
              <a:rPr lang="en-US" dirty="0" smtClean="0"/>
              <a:t>FDR &amp; Churchill decided the following:</a:t>
            </a:r>
          </a:p>
          <a:p>
            <a:pPr lvl="1"/>
            <a:r>
              <a:rPr lang="en-US" dirty="0" smtClean="0"/>
              <a:t>No territorial </a:t>
            </a:r>
            <a:r>
              <a:rPr lang="en-US" b="1" u="sng" dirty="0" smtClean="0"/>
              <a:t>expansion</a:t>
            </a:r>
          </a:p>
          <a:p>
            <a:pPr lvl="1"/>
            <a:r>
              <a:rPr lang="en-US" b="1" u="sng" dirty="0" smtClean="0"/>
              <a:t>Self-determination</a:t>
            </a:r>
          </a:p>
          <a:p>
            <a:pPr lvl="1"/>
            <a:r>
              <a:rPr lang="en-US" dirty="0" smtClean="0"/>
              <a:t>Free Trade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ooperation for improving </a:t>
            </a:r>
            <a:r>
              <a:rPr lang="en-US" b="1" u="sng" dirty="0" smtClean="0"/>
              <a:t>other nations</a:t>
            </a:r>
          </a:p>
          <a:p>
            <a:pPr lvl="1"/>
            <a:r>
              <a:rPr lang="en-US" dirty="0" smtClean="0"/>
              <a:t>Disarming all </a:t>
            </a:r>
            <a:r>
              <a:rPr lang="en-US" b="1" u="sng" dirty="0" smtClean="0"/>
              <a:t>aggressors</a:t>
            </a:r>
          </a:p>
          <a:p>
            <a:r>
              <a:rPr lang="en-US" dirty="0" smtClean="0"/>
              <a:t>CASABLANCA CONFERENCE (1943)</a:t>
            </a:r>
          </a:p>
          <a:p>
            <a:pPr lvl="1"/>
            <a:r>
              <a:rPr lang="en-US" dirty="0" smtClean="0"/>
              <a:t>FDR &amp; Churchill decided:</a:t>
            </a:r>
          </a:p>
          <a:p>
            <a:pPr lvl="1"/>
            <a:r>
              <a:rPr lang="en-US" dirty="0" smtClean="0"/>
              <a:t>Demand Unconditional surrender by the </a:t>
            </a:r>
            <a:r>
              <a:rPr lang="en-US" b="1" u="sng" dirty="0" smtClean="0"/>
              <a:t>Axis Powers</a:t>
            </a:r>
          </a:p>
          <a:p>
            <a:r>
              <a:rPr lang="en-US" dirty="0" smtClean="0"/>
              <a:t>CAIRO CONFERENCE (1943)</a:t>
            </a:r>
          </a:p>
          <a:p>
            <a:pPr lvl="1"/>
            <a:r>
              <a:rPr lang="en-US" dirty="0" smtClean="0"/>
              <a:t>FDR, Churchill &amp; Chiang Kai-Shek decided:</a:t>
            </a:r>
          </a:p>
          <a:p>
            <a:pPr lvl="1"/>
            <a:r>
              <a:rPr lang="en-US" dirty="0" smtClean="0"/>
              <a:t>Korea would be </a:t>
            </a:r>
            <a:r>
              <a:rPr lang="en-US" b="1" u="sng" dirty="0" smtClean="0"/>
              <a:t>independent</a:t>
            </a:r>
          </a:p>
          <a:p>
            <a:pPr lvl="1"/>
            <a:r>
              <a:rPr lang="en-US" dirty="0" smtClean="0"/>
              <a:t>Taiwan to be returned to China from </a:t>
            </a:r>
            <a:r>
              <a:rPr lang="en-US" b="1" u="sng" dirty="0" smtClean="0"/>
              <a:t>Japan</a:t>
            </a:r>
            <a:endParaRPr lang="en-US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KEY CONFERENCES IN WORLD WAR II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818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TEHRAN CONFERENCE (1943)</a:t>
            </a:r>
          </a:p>
          <a:p>
            <a:pPr lvl="1"/>
            <a:r>
              <a:rPr lang="en-US" dirty="0" smtClean="0"/>
              <a:t>FDR, Churchill &amp; Stalin (</a:t>
            </a:r>
            <a:r>
              <a:rPr lang="en-US" b="1" u="sng" dirty="0" smtClean="0"/>
              <a:t>The Big 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Open 2</a:t>
            </a:r>
            <a:r>
              <a:rPr lang="en-US" baseline="30000" dirty="0" smtClean="0"/>
              <a:t>nd</a:t>
            </a:r>
            <a:r>
              <a:rPr lang="en-US" dirty="0" smtClean="0"/>
              <a:t> front against </a:t>
            </a:r>
            <a:r>
              <a:rPr lang="en-US" b="1" u="sng" dirty="0" smtClean="0"/>
              <a:t>Germany</a:t>
            </a:r>
          </a:p>
          <a:p>
            <a:pPr lvl="1"/>
            <a:r>
              <a:rPr lang="en-US" dirty="0" smtClean="0"/>
              <a:t>Soviets will fight</a:t>
            </a:r>
            <a:r>
              <a:rPr lang="en-US" b="1" u="sng" dirty="0" smtClean="0"/>
              <a:t> Japan </a:t>
            </a:r>
            <a:r>
              <a:rPr lang="en-US" dirty="0" smtClean="0"/>
              <a:t>after Germany is defeated</a:t>
            </a:r>
          </a:p>
          <a:p>
            <a:pPr lvl="1"/>
            <a:r>
              <a:rPr lang="en-US" dirty="0" smtClean="0"/>
              <a:t>Uncertainty about disarming &amp; occupying </a:t>
            </a:r>
            <a:r>
              <a:rPr lang="en-US" b="1" u="sng" dirty="0" smtClean="0"/>
              <a:t>Germany</a:t>
            </a:r>
          </a:p>
          <a:p>
            <a:r>
              <a:rPr lang="en-US" dirty="0" smtClean="0"/>
              <a:t>YALTA CONFERENCE (1945)</a:t>
            </a:r>
          </a:p>
          <a:p>
            <a:pPr lvl="1"/>
            <a:r>
              <a:rPr lang="en-US" dirty="0" smtClean="0"/>
              <a:t>FDR, Churchill &amp; Stalin</a:t>
            </a:r>
          </a:p>
          <a:p>
            <a:pPr lvl="1"/>
            <a:r>
              <a:rPr lang="en-US" dirty="0" smtClean="0"/>
              <a:t>Germany disarmed and divided into 4 </a:t>
            </a:r>
            <a:r>
              <a:rPr lang="en-US" b="1" u="sng" dirty="0" smtClean="0"/>
              <a:t>occupation zones</a:t>
            </a:r>
          </a:p>
          <a:p>
            <a:pPr lvl="1"/>
            <a:r>
              <a:rPr lang="en-US" dirty="0" smtClean="0"/>
              <a:t>Veto power given to UN </a:t>
            </a:r>
            <a:r>
              <a:rPr lang="en-US" b="1" u="sng" dirty="0" smtClean="0"/>
              <a:t>Security Council</a:t>
            </a:r>
          </a:p>
          <a:p>
            <a:pPr lvl="1"/>
            <a:r>
              <a:rPr lang="en-US" dirty="0" smtClean="0"/>
              <a:t>USSR gets 3 seats in the UN </a:t>
            </a:r>
            <a:r>
              <a:rPr lang="en-US" b="1" u="sng" dirty="0" smtClean="0"/>
              <a:t>General Assembly</a:t>
            </a:r>
          </a:p>
          <a:p>
            <a:pPr lvl="1"/>
            <a:r>
              <a:rPr lang="en-US" dirty="0" smtClean="0"/>
              <a:t>USSR gets Sakhalin Island, Central Kuril Island and ports in </a:t>
            </a:r>
            <a:r>
              <a:rPr lang="en-US" b="1" u="sng" dirty="0" smtClean="0"/>
              <a:t>Manchuria</a:t>
            </a:r>
          </a:p>
          <a:p>
            <a:pPr lvl="1"/>
            <a:r>
              <a:rPr lang="en-US" dirty="0" smtClean="0"/>
              <a:t>Eastern </a:t>
            </a:r>
            <a:r>
              <a:rPr lang="en-US" b="1" u="sng" dirty="0" smtClean="0"/>
              <a:t>Poland</a:t>
            </a:r>
            <a:r>
              <a:rPr lang="en-US" dirty="0" smtClean="0"/>
              <a:t> divided for USSR’s advantage</a:t>
            </a:r>
          </a:p>
          <a:p>
            <a:pPr lvl="1"/>
            <a:r>
              <a:rPr lang="en-US" dirty="0" smtClean="0"/>
              <a:t>USSR to hold free elections in </a:t>
            </a:r>
            <a:r>
              <a:rPr lang="en-US" b="1" u="sng" dirty="0" smtClean="0"/>
              <a:t>Eastern Europe</a:t>
            </a:r>
          </a:p>
          <a:p>
            <a:pPr lvl="1"/>
            <a:r>
              <a:rPr lang="en-US" dirty="0" smtClean="0"/>
              <a:t>War Crimes Trial (</a:t>
            </a:r>
            <a:r>
              <a:rPr lang="en-US" b="1" u="sng" dirty="0" smtClean="0"/>
              <a:t>Nuremburg</a:t>
            </a:r>
            <a:r>
              <a:rPr lang="en-US" dirty="0" smtClean="0"/>
              <a:t>) to be held after the war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KEY CONFERENCES IN WORLD WAR II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663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POTSDAM (1945)</a:t>
            </a:r>
          </a:p>
          <a:p>
            <a:pPr lvl="1"/>
            <a:r>
              <a:rPr lang="en-US" dirty="0" smtClean="0"/>
              <a:t>Truman, Stalin &amp; Churchill (</a:t>
            </a:r>
            <a:r>
              <a:rPr lang="en-US" b="1" u="sng" dirty="0" smtClean="0"/>
              <a:t>Clement Atlee </a:t>
            </a:r>
            <a:r>
              <a:rPr lang="en-US" dirty="0" smtClean="0"/>
              <a:t>finished)</a:t>
            </a:r>
          </a:p>
          <a:p>
            <a:pPr lvl="1"/>
            <a:r>
              <a:rPr lang="en-US" dirty="0" smtClean="0"/>
              <a:t>Unconditional surrender of </a:t>
            </a:r>
            <a:r>
              <a:rPr lang="en-US" b="1" u="sng" dirty="0" smtClean="0"/>
              <a:t>Japan</a:t>
            </a:r>
          </a:p>
          <a:p>
            <a:pPr lvl="1"/>
            <a:r>
              <a:rPr lang="en-US" dirty="0" smtClean="0"/>
              <a:t>Create council to run </a:t>
            </a:r>
            <a:r>
              <a:rPr lang="en-US" b="1" u="sng" dirty="0" smtClean="0"/>
              <a:t>Germany</a:t>
            </a:r>
          </a:p>
          <a:p>
            <a:pPr lvl="1"/>
            <a:r>
              <a:rPr lang="en-US" dirty="0" smtClean="0"/>
              <a:t>Create council to create peace </a:t>
            </a:r>
            <a:r>
              <a:rPr lang="en-US" b="1" u="sng" dirty="0" smtClean="0"/>
              <a:t>treaties</a:t>
            </a:r>
          </a:p>
          <a:p>
            <a:pPr lvl="1"/>
            <a:r>
              <a:rPr lang="en-US" dirty="0" smtClean="0"/>
              <a:t>Transfer of German people out of Czechoslovakia, Hungary and </a:t>
            </a:r>
            <a:r>
              <a:rPr lang="en-US" b="1" u="sng" dirty="0" smtClean="0"/>
              <a:t>Poland</a:t>
            </a:r>
          </a:p>
          <a:p>
            <a:pPr lvl="1"/>
            <a:r>
              <a:rPr lang="en-US" dirty="0" smtClean="0"/>
              <a:t>Stalin announced he would NOT hold free elections in </a:t>
            </a:r>
            <a:r>
              <a:rPr lang="en-US" b="1" u="sng" dirty="0" smtClean="0"/>
              <a:t>Eastern Europe</a:t>
            </a:r>
            <a:endParaRPr lang="en-US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KEY CONFERENCES IN WORLD WAR II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121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intentional destruction of another group for the benefit of one’s own group</a:t>
            </a:r>
          </a:p>
          <a:p>
            <a:r>
              <a:rPr lang="en-US" dirty="0" smtClean="0"/>
              <a:t>This can take on several aspects:</a:t>
            </a:r>
          </a:p>
          <a:p>
            <a:pPr lvl="1"/>
            <a:r>
              <a:rPr lang="en-US" b="1" u="sng" dirty="0" smtClean="0"/>
              <a:t>Politics</a:t>
            </a:r>
            <a:r>
              <a:rPr lang="en-US" dirty="0" smtClean="0"/>
              <a:t> (Violence on Paper)</a:t>
            </a:r>
          </a:p>
          <a:p>
            <a:pPr lvl="1"/>
            <a:r>
              <a:rPr lang="en-US" b="1" u="sng" dirty="0" smtClean="0"/>
              <a:t>Economics</a:t>
            </a:r>
            <a:r>
              <a:rPr lang="en-US" dirty="0" smtClean="0"/>
              <a:t> (Violence </a:t>
            </a:r>
            <a:r>
              <a:rPr lang="en-US" dirty="0" smtClean="0"/>
              <a:t>within </a:t>
            </a:r>
            <a:r>
              <a:rPr lang="en-US" dirty="0" smtClean="0"/>
              <a:t>the </a:t>
            </a:r>
            <a:r>
              <a:rPr lang="en-US" dirty="0" smtClean="0"/>
              <a:t>Market)</a:t>
            </a:r>
          </a:p>
          <a:p>
            <a:pPr lvl="1"/>
            <a:r>
              <a:rPr lang="en-US" b="1" u="sng" dirty="0" smtClean="0"/>
              <a:t>Religion</a:t>
            </a:r>
            <a:r>
              <a:rPr lang="en-US" dirty="0" smtClean="0"/>
              <a:t> (Violence of Faith)</a:t>
            </a:r>
          </a:p>
          <a:p>
            <a:pPr lvl="1"/>
            <a:r>
              <a:rPr lang="en-US" b="1" u="sng" dirty="0" smtClean="0"/>
              <a:t>Intellectual </a:t>
            </a:r>
            <a:r>
              <a:rPr lang="en-US" dirty="0" smtClean="0"/>
              <a:t>(Violence against Ideas</a:t>
            </a:r>
            <a:r>
              <a:rPr lang="en-US" dirty="0" smtClean="0"/>
              <a:t>)</a:t>
            </a:r>
          </a:p>
          <a:p>
            <a:pPr lvl="1"/>
            <a:r>
              <a:rPr lang="en-US" b="1" u="sng" dirty="0" smtClean="0"/>
              <a:t>Cultural</a:t>
            </a:r>
            <a:r>
              <a:rPr lang="en-US" dirty="0" smtClean="0"/>
              <a:t> (Violence </a:t>
            </a:r>
            <a:r>
              <a:rPr lang="en-US" dirty="0" smtClean="0"/>
              <a:t>against</a:t>
            </a:r>
            <a:r>
              <a:rPr lang="en-US" dirty="0" smtClean="0"/>
              <a:t> </a:t>
            </a:r>
            <a:r>
              <a:rPr lang="en-US" dirty="0" smtClean="0"/>
              <a:t>Lifestyles)</a:t>
            </a:r>
          </a:p>
          <a:p>
            <a:pPr lvl="1"/>
            <a:r>
              <a:rPr lang="en-US" b="1" u="sng" dirty="0" smtClean="0"/>
              <a:t>Military</a:t>
            </a:r>
            <a:r>
              <a:rPr lang="en-US" dirty="0" smtClean="0"/>
              <a:t> (Violence </a:t>
            </a:r>
            <a:r>
              <a:rPr lang="en-US" dirty="0" smtClean="0"/>
              <a:t>and murder in Battle)</a:t>
            </a:r>
            <a:endParaRPr lang="en-US" dirty="0" smtClean="0"/>
          </a:p>
          <a:p>
            <a:r>
              <a:rPr lang="en-US" dirty="0" smtClean="0"/>
              <a:t>How did “The Great War” in Europe turn into what we now call “World War 2”?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WARFARE?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5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Great War began as Cultural Warfare</a:t>
            </a:r>
          </a:p>
          <a:p>
            <a:pPr lvl="1"/>
            <a:r>
              <a:rPr lang="en-US" b="1" u="sng" dirty="0" smtClean="0"/>
              <a:t>Germanic people vs. Slavic people</a:t>
            </a:r>
          </a:p>
          <a:p>
            <a:r>
              <a:rPr lang="en-US" dirty="0" smtClean="0"/>
              <a:t>Political Warfare was also used</a:t>
            </a:r>
          </a:p>
          <a:p>
            <a:pPr lvl="1"/>
            <a:r>
              <a:rPr lang="en-US" b="1" u="sng" dirty="0"/>
              <a:t>I</a:t>
            </a:r>
            <a:r>
              <a:rPr lang="en-US" b="1" u="sng" dirty="0" smtClean="0"/>
              <a:t>mperialism vs. Nationalism</a:t>
            </a:r>
          </a:p>
          <a:p>
            <a:r>
              <a:rPr lang="en-US" dirty="0" smtClean="0"/>
              <a:t>It quickly turned into Military Warfare in August 1914</a:t>
            </a:r>
          </a:p>
          <a:p>
            <a:pPr lvl="1"/>
            <a:r>
              <a:rPr lang="en-US" dirty="0" smtClean="0"/>
              <a:t>Ignited by the assassination of Archduke Franz Ferdinand</a:t>
            </a:r>
          </a:p>
          <a:p>
            <a:r>
              <a:rPr lang="en-US" dirty="0" smtClean="0"/>
              <a:t>After the Allies had defeated the Germans in Military Warfare…Extreme forms of Economic Warfare began</a:t>
            </a:r>
          </a:p>
          <a:p>
            <a:pPr lvl="1"/>
            <a:r>
              <a:rPr lang="en-US" b="1" u="sng" dirty="0" smtClean="0"/>
              <a:t>Reparations, Tariffs </a:t>
            </a:r>
            <a:r>
              <a:rPr lang="en-US" dirty="0" smtClean="0"/>
              <a:t>during the 20s and 30s, </a:t>
            </a:r>
            <a:r>
              <a:rPr lang="en-US" b="1" u="sng" dirty="0" smtClean="0"/>
              <a:t>Hyperinflation</a:t>
            </a:r>
            <a:r>
              <a:rPr lang="en-US" dirty="0" smtClean="0"/>
              <a:t> was the response of both Germany and Austria</a:t>
            </a:r>
          </a:p>
          <a:p>
            <a:pPr lvl="1"/>
            <a:r>
              <a:rPr lang="en-US" dirty="0" smtClean="0"/>
              <a:t>This destroyed their own economies, but was a form of </a:t>
            </a:r>
            <a:r>
              <a:rPr lang="en-US" b="1" u="sng" dirty="0" smtClean="0"/>
              <a:t>retaliation </a:t>
            </a:r>
            <a:r>
              <a:rPr lang="en-US" dirty="0" smtClean="0"/>
              <a:t>against the Allies crushing demands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WHAT IS WARFARE?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47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Within Germany, the hyperinflation led to an internal, Political War between </a:t>
            </a:r>
            <a:r>
              <a:rPr lang="en-US" b="1" u="sng" dirty="0" smtClean="0"/>
              <a:t>Communists</a:t>
            </a:r>
            <a:r>
              <a:rPr lang="en-US" dirty="0" smtClean="0"/>
              <a:t> and </a:t>
            </a:r>
            <a:r>
              <a:rPr lang="en-US" b="1" u="sng" dirty="0" smtClean="0"/>
              <a:t>National Socialists</a:t>
            </a:r>
          </a:p>
          <a:p>
            <a:r>
              <a:rPr lang="en-US" dirty="0" smtClean="0"/>
              <a:t>Both required a nearly “</a:t>
            </a:r>
            <a:r>
              <a:rPr lang="en-US" b="1" u="sng" dirty="0" smtClean="0"/>
              <a:t>Totalitarian</a:t>
            </a:r>
            <a:r>
              <a:rPr lang="en-US" dirty="0" smtClean="0"/>
              <a:t>” government to meet their objectives</a:t>
            </a:r>
          </a:p>
          <a:p>
            <a:r>
              <a:rPr lang="en-US" dirty="0" smtClean="0"/>
              <a:t>Adolf Hitler was named </a:t>
            </a:r>
            <a:r>
              <a:rPr lang="en-US" b="1" u="sng" dirty="0" smtClean="0"/>
              <a:t>Chancellor </a:t>
            </a:r>
            <a:r>
              <a:rPr lang="en-US" dirty="0" smtClean="0"/>
              <a:t>of Germany on January 30</a:t>
            </a:r>
            <a:r>
              <a:rPr lang="en-US" baseline="30000" dirty="0" smtClean="0"/>
              <a:t>th</a:t>
            </a:r>
            <a:r>
              <a:rPr lang="en-US" dirty="0" smtClean="0"/>
              <a:t> 1933 at the height of the </a:t>
            </a:r>
            <a:r>
              <a:rPr lang="en-US" b="1" u="sng" dirty="0" smtClean="0"/>
              <a:t>Great Depression</a:t>
            </a:r>
            <a:r>
              <a:rPr lang="en-US" dirty="0" smtClean="0"/>
              <a:t>, and the Communist Party was the closest political competition.</a:t>
            </a:r>
          </a:p>
          <a:p>
            <a:r>
              <a:rPr lang="en-US" dirty="0" smtClean="0"/>
              <a:t>To defeat the Communists in the </a:t>
            </a:r>
            <a:r>
              <a:rPr lang="en-US" b="1" u="sng" dirty="0" smtClean="0"/>
              <a:t>Political War</a:t>
            </a:r>
            <a:r>
              <a:rPr lang="en-US" dirty="0" smtClean="0"/>
              <a:t>, The Nazis committed arson against their own “</a:t>
            </a:r>
            <a:r>
              <a:rPr lang="en-US" b="1" u="sng" dirty="0" smtClean="0"/>
              <a:t>Reichstag</a:t>
            </a:r>
            <a:r>
              <a:rPr lang="en-US" dirty="0" smtClean="0"/>
              <a:t>” building and blamed it on the Communists.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TIMELINE OF NAZI RISE TO POWER</a:t>
            </a:r>
            <a:endParaRPr lang="en-US" b="1" i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6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As a result of the fire on </a:t>
            </a:r>
            <a:r>
              <a:rPr lang="en-US" b="1" u="sng" dirty="0" smtClean="0"/>
              <a:t>February 24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</a:t>
            </a:r>
            <a:r>
              <a:rPr lang="en-US" dirty="0" smtClean="0"/>
              <a:t>1933, the Nazi Party voted to outlaw the Communist Party in Germany</a:t>
            </a:r>
          </a:p>
          <a:p>
            <a:r>
              <a:rPr lang="en-US" dirty="0" smtClean="0"/>
              <a:t>This was a </a:t>
            </a:r>
            <a:r>
              <a:rPr lang="en-US" b="1" u="sng" dirty="0" smtClean="0"/>
              <a:t>LEGAL</a:t>
            </a:r>
            <a:r>
              <a:rPr lang="en-US" dirty="0" smtClean="0"/>
              <a:t> or Political act of warfare against any party that could oppose Hitler’s policies</a:t>
            </a:r>
          </a:p>
          <a:p>
            <a:r>
              <a:rPr lang="en-US" dirty="0" smtClean="0"/>
              <a:t>Since there was no longer any Political opposition, the Nazis could pass any law that they wanted to, because they had effectively </a:t>
            </a:r>
            <a:r>
              <a:rPr lang="en-US" b="1" u="sng" dirty="0" smtClean="0"/>
              <a:t>banned</a:t>
            </a:r>
            <a:r>
              <a:rPr lang="en-US" dirty="0" smtClean="0"/>
              <a:t> any opposing voices</a:t>
            </a:r>
          </a:p>
          <a:p>
            <a:r>
              <a:rPr lang="en-US" dirty="0" smtClean="0"/>
              <a:t>After calling for a new election just weeks later, Hitler’s Nazis then controlled </a:t>
            </a:r>
            <a:r>
              <a:rPr lang="en-US" b="1" u="sng" dirty="0" smtClean="0"/>
              <a:t>44%</a:t>
            </a:r>
            <a:r>
              <a:rPr lang="en-US" dirty="0" smtClean="0"/>
              <a:t> of all seats in the Reichstag!</a:t>
            </a:r>
          </a:p>
          <a:p>
            <a:pPr lvl="1"/>
            <a:r>
              <a:rPr lang="en-US" dirty="0" smtClean="0"/>
              <a:t>This is an incredible majority in a </a:t>
            </a:r>
            <a:r>
              <a:rPr lang="en-US" b="1" u="sng" dirty="0" smtClean="0"/>
              <a:t>Parliamentary System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TIMELINE OF NAZI RISE TO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3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On March 23, 1933 the Nazis pass the “</a:t>
            </a:r>
            <a:r>
              <a:rPr lang="en-US" b="1" u="sng" dirty="0" smtClean="0"/>
              <a:t>Enabling Act</a:t>
            </a:r>
            <a:r>
              <a:rPr lang="en-US" dirty="0" smtClean="0"/>
              <a:t>” that allows Hitler to pass any law without the Reichstag’s permission for 4 years.</a:t>
            </a:r>
          </a:p>
          <a:p>
            <a:pPr lvl="1"/>
            <a:r>
              <a:rPr lang="en-US" dirty="0" smtClean="0"/>
              <a:t>The excuse was to rebuild the German economy</a:t>
            </a:r>
          </a:p>
          <a:p>
            <a:r>
              <a:rPr lang="en-US" dirty="0" smtClean="0"/>
              <a:t>On July 14, 1933 Hitler banned </a:t>
            </a:r>
            <a:r>
              <a:rPr lang="en-US" b="1" u="sng" dirty="0" smtClean="0"/>
              <a:t>ALL OTHER POLITICAL PARTIES</a:t>
            </a:r>
          </a:p>
          <a:p>
            <a:pPr lvl="1"/>
            <a:r>
              <a:rPr lang="en-US" dirty="0" smtClean="0"/>
              <a:t>This meant that they were completely unopposed in anything the Nazis wanted to do</a:t>
            </a:r>
          </a:p>
          <a:p>
            <a:r>
              <a:rPr lang="en-US" dirty="0" smtClean="0"/>
              <a:t>In February 1935, Hitler </a:t>
            </a:r>
            <a:r>
              <a:rPr lang="en-US" dirty="0"/>
              <a:t>ordered </a:t>
            </a:r>
            <a:r>
              <a:rPr lang="en-US" b="1" u="sng" dirty="0"/>
              <a:t>Hermann Goering </a:t>
            </a:r>
            <a:r>
              <a:rPr lang="en-US" dirty="0"/>
              <a:t>to establish the </a:t>
            </a:r>
            <a:r>
              <a:rPr lang="en-US" b="1" u="sng" dirty="0"/>
              <a:t>Luftwaffe</a:t>
            </a:r>
            <a:r>
              <a:rPr lang="en-US" dirty="0"/>
              <a:t>, German </a:t>
            </a:r>
            <a:r>
              <a:rPr lang="en-US" dirty="0" smtClean="0"/>
              <a:t>air force</a:t>
            </a:r>
            <a:r>
              <a:rPr lang="en-US" dirty="0"/>
              <a:t>, in </a:t>
            </a:r>
            <a:r>
              <a:rPr lang="en-US" dirty="0" smtClean="0"/>
              <a:t>defiance </a:t>
            </a:r>
            <a:r>
              <a:rPr lang="en-US" dirty="0"/>
              <a:t>of the terms of the </a:t>
            </a:r>
            <a:r>
              <a:rPr lang="en-US" b="1" u="sng" dirty="0"/>
              <a:t>Treaty of </a:t>
            </a:r>
            <a:r>
              <a:rPr lang="en-US" b="1" u="sng" dirty="0" smtClean="0"/>
              <a:t>Versailles</a:t>
            </a:r>
          </a:p>
          <a:p>
            <a:r>
              <a:rPr lang="en-US" dirty="0" smtClean="0"/>
              <a:t>In September 1935, The </a:t>
            </a:r>
            <a:r>
              <a:rPr lang="en-US" b="1" u="sng" dirty="0" smtClean="0"/>
              <a:t>Nuremburg </a:t>
            </a:r>
            <a:r>
              <a:rPr lang="en-US" b="1" u="sng" dirty="0"/>
              <a:t>Laws </a:t>
            </a:r>
            <a:r>
              <a:rPr lang="en-US" dirty="0"/>
              <a:t>defined German citizenship. Relationships </a:t>
            </a:r>
            <a:r>
              <a:rPr lang="en-US" b="1" u="sng" dirty="0"/>
              <a:t>between Jews and Aryans</a:t>
            </a:r>
            <a:r>
              <a:rPr lang="en-US" dirty="0"/>
              <a:t> were banned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TIMELINE OF NAZI RISE TO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4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7th March </a:t>
            </a:r>
            <a:r>
              <a:rPr lang="en-US" dirty="0" smtClean="0"/>
              <a:t>1936: </a:t>
            </a:r>
            <a:r>
              <a:rPr lang="en-US" dirty="0"/>
              <a:t>Re-occupation of the </a:t>
            </a:r>
            <a:r>
              <a:rPr lang="en-US" b="1" u="sng" dirty="0"/>
              <a:t>Rhineland.</a:t>
            </a:r>
            <a:r>
              <a:rPr lang="en-US" dirty="0"/>
              <a:t> In </a:t>
            </a:r>
            <a:r>
              <a:rPr lang="en-US" dirty="0" smtClean="0"/>
              <a:t>violation of </a:t>
            </a:r>
            <a:r>
              <a:rPr lang="en-US" dirty="0"/>
              <a:t>the </a:t>
            </a:r>
            <a:r>
              <a:rPr lang="en-US" b="1" u="sng" dirty="0"/>
              <a:t>Versailles Treaty</a:t>
            </a:r>
            <a:r>
              <a:rPr lang="en-US" dirty="0"/>
              <a:t>, Hitler sent German troops to re-occupy the Rhineland</a:t>
            </a:r>
            <a:r>
              <a:rPr lang="en-US" dirty="0" smtClean="0"/>
              <a:t>.</a:t>
            </a:r>
          </a:p>
          <a:p>
            <a:r>
              <a:rPr lang="en-US" dirty="0"/>
              <a:t>25th October </a:t>
            </a:r>
            <a:r>
              <a:rPr lang="en-US" dirty="0" smtClean="0"/>
              <a:t>1936: Axis </a:t>
            </a:r>
            <a:r>
              <a:rPr lang="en-US" dirty="0"/>
              <a:t>alliance concluded between </a:t>
            </a:r>
            <a:r>
              <a:rPr lang="en-US" b="1" u="sng" dirty="0"/>
              <a:t>Germany and </a:t>
            </a:r>
            <a:r>
              <a:rPr lang="en-US" b="1" u="sng" dirty="0" smtClean="0"/>
              <a:t>Italy</a:t>
            </a:r>
            <a:r>
              <a:rPr lang="en-US" dirty="0" smtClean="0"/>
              <a:t>, and the </a:t>
            </a:r>
            <a:r>
              <a:rPr lang="en-US" b="1" u="sng" dirty="0" smtClean="0"/>
              <a:t>Anti-</a:t>
            </a:r>
            <a:r>
              <a:rPr lang="en-US" b="1" u="sng" dirty="0" err="1" smtClean="0"/>
              <a:t>Comintern</a:t>
            </a:r>
            <a:r>
              <a:rPr lang="en-US" b="1" u="sng" dirty="0"/>
              <a:t> </a:t>
            </a:r>
            <a:r>
              <a:rPr lang="en-US" dirty="0" smtClean="0"/>
              <a:t>Pact was signed between Germany and </a:t>
            </a:r>
            <a:r>
              <a:rPr lang="en-US" b="1" u="sng" dirty="0" smtClean="0"/>
              <a:t>Japan</a:t>
            </a:r>
          </a:p>
          <a:p>
            <a:r>
              <a:rPr lang="en-US" dirty="0"/>
              <a:t>14th March </a:t>
            </a:r>
            <a:r>
              <a:rPr lang="en-US" dirty="0" smtClean="0"/>
              <a:t>1938: </a:t>
            </a:r>
            <a:r>
              <a:rPr lang="en-US" b="1" u="sng" dirty="0" smtClean="0"/>
              <a:t>Anschluss </a:t>
            </a:r>
            <a:r>
              <a:rPr lang="en-US" dirty="0"/>
              <a:t>with Austria. Hitler made a triumphant entry into </a:t>
            </a:r>
            <a:r>
              <a:rPr lang="en-US" b="1" u="sng" dirty="0"/>
              <a:t>Vienna</a:t>
            </a:r>
          </a:p>
          <a:p>
            <a:r>
              <a:rPr lang="en-US" dirty="0"/>
              <a:t>30th September </a:t>
            </a:r>
            <a:r>
              <a:rPr lang="en-US" dirty="0" smtClean="0"/>
              <a:t>1938: </a:t>
            </a:r>
            <a:r>
              <a:rPr lang="en-US" b="1" u="sng" dirty="0" smtClean="0"/>
              <a:t>Munich</a:t>
            </a:r>
            <a:r>
              <a:rPr lang="en-US" dirty="0" smtClean="0"/>
              <a:t> </a:t>
            </a:r>
            <a:r>
              <a:rPr lang="en-US" dirty="0"/>
              <a:t>Agreement - Allies agreed that Germany could have the </a:t>
            </a:r>
            <a:r>
              <a:rPr lang="en-US" b="1" u="sng" dirty="0"/>
              <a:t>Sudetenland</a:t>
            </a:r>
            <a:r>
              <a:rPr lang="en-US" dirty="0"/>
              <a:t> region of Czechoslovakia in return for </a:t>
            </a:r>
            <a:r>
              <a:rPr lang="en-US" dirty="0" smtClean="0"/>
              <a:t>peace</a:t>
            </a:r>
          </a:p>
          <a:p>
            <a:r>
              <a:rPr lang="en-US" dirty="0"/>
              <a:t>November </a:t>
            </a:r>
            <a:r>
              <a:rPr lang="en-US" dirty="0" smtClean="0"/>
              <a:t>1938: </a:t>
            </a:r>
            <a:r>
              <a:rPr lang="en-US" b="1" u="sng" dirty="0" err="1" smtClean="0"/>
              <a:t>Kristallnacht</a:t>
            </a:r>
            <a:r>
              <a:rPr lang="en-US" b="1" u="sng" dirty="0" smtClean="0"/>
              <a:t> </a:t>
            </a:r>
            <a:r>
              <a:rPr lang="en-US" b="1" u="sng" dirty="0"/>
              <a:t>-</a:t>
            </a:r>
            <a:r>
              <a:rPr lang="en-US" dirty="0"/>
              <a:t> Jewish shops and synagogues were destroyed. Following the event the Jewish population was fined for the </a:t>
            </a:r>
            <a:r>
              <a:rPr lang="en-US" dirty="0" smtClean="0"/>
              <a:t>destruction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TIMELINE OF NAZI RISE TO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7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/>
              <a:t>15th March </a:t>
            </a:r>
            <a:r>
              <a:rPr lang="en-US" dirty="0" smtClean="0"/>
              <a:t>1939: Hitler </a:t>
            </a:r>
            <a:r>
              <a:rPr lang="en-US" dirty="0"/>
              <a:t>invaded and occupied </a:t>
            </a:r>
            <a:r>
              <a:rPr lang="en-US" b="1" u="sng" dirty="0"/>
              <a:t>Czechoslovakia </a:t>
            </a:r>
            <a:r>
              <a:rPr lang="en-US" dirty="0"/>
              <a:t>in </a:t>
            </a:r>
            <a:r>
              <a:rPr lang="en-US" dirty="0" smtClean="0"/>
              <a:t>violation </a:t>
            </a:r>
            <a:r>
              <a:rPr lang="en-US" dirty="0"/>
              <a:t>of the Munich </a:t>
            </a:r>
            <a:r>
              <a:rPr lang="en-US" dirty="0" smtClean="0"/>
              <a:t>Agreement</a:t>
            </a:r>
          </a:p>
          <a:p>
            <a:r>
              <a:rPr lang="en-US" dirty="0"/>
              <a:t>23rd August </a:t>
            </a:r>
            <a:r>
              <a:rPr lang="en-US" dirty="0" smtClean="0"/>
              <a:t>1939: </a:t>
            </a:r>
            <a:r>
              <a:rPr lang="en-US" b="1" u="sng" dirty="0" smtClean="0"/>
              <a:t>Nazi-Soviet </a:t>
            </a:r>
            <a:r>
              <a:rPr lang="en-US" b="1" u="sng" dirty="0"/>
              <a:t>Pact </a:t>
            </a:r>
            <a:r>
              <a:rPr lang="en-US" dirty="0"/>
              <a:t>- Alliance between Hitler and Stalin which agreed to divide </a:t>
            </a:r>
            <a:r>
              <a:rPr lang="en-US" b="1" u="sng" dirty="0"/>
              <a:t>Poland</a:t>
            </a:r>
            <a:r>
              <a:rPr lang="en-US" dirty="0"/>
              <a:t> between the two countries</a:t>
            </a:r>
            <a:r>
              <a:rPr lang="en-US" dirty="0" smtClean="0"/>
              <a:t>.</a:t>
            </a:r>
          </a:p>
          <a:p>
            <a:r>
              <a:rPr lang="en-US" dirty="0"/>
              <a:t>1st September </a:t>
            </a:r>
            <a:r>
              <a:rPr lang="en-US" dirty="0" smtClean="0"/>
              <a:t>1939: Hitler </a:t>
            </a:r>
            <a:r>
              <a:rPr lang="en-US" dirty="0"/>
              <a:t>invaded Poland using </a:t>
            </a:r>
            <a:r>
              <a:rPr lang="en-US" b="1" u="sng" dirty="0"/>
              <a:t>Blitzkrieg </a:t>
            </a:r>
            <a:r>
              <a:rPr lang="en-US" dirty="0"/>
              <a:t>(lightning war) tactics. </a:t>
            </a:r>
            <a:endParaRPr lang="en-US" dirty="0" smtClean="0"/>
          </a:p>
          <a:p>
            <a:r>
              <a:rPr lang="en-US" dirty="0" smtClean="0"/>
              <a:t>3rd </a:t>
            </a:r>
            <a:r>
              <a:rPr lang="en-US" dirty="0"/>
              <a:t>September </a:t>
            </a:r>
            <a:r>
              <a:rPr lang="en-US" dirty="0" smtClean="0"/>
              <a:t>1939: </a:t>
            </a:r>
            <a:r>
              <a:rPr lang="en-US" b="1" u="sng" dirty="0" smtClean="0"/>
              <a:t>Britain </a:t>
            </a:r>
            <a:r>
              <a:rPr lang="en-US" b="1" u="sng" dirty="0"/>
              <a:t>and France </a:t>
            </a:r>
            <a:r>
              <a:rPr lang="en-US" dirty="0"/>
              <a:t>declared war on </a:t>
            </a:r>
            <a:r>
              <a:rPr lang="en-US" dirty="0" smtClean="0"/>
              <a:t>Germany</a:t>
            </a:r>
          </a:p>
          <a:p>
            <a:r>
              <a:rPr lang="en-US" dirty="0"/>
              <a:t>9th April </a:t>
            </a:r>
            <a:r>
              <a:rPr lang="en-US" dirty="0" smtClean="0"/>
              <a:t>1940: </a:t>
            </a:r>
            <a:r>
              <a:rPr lang="en-US" b="1" u="sng" dirty="0" smtClean="0"/>
              <a:t>Denmark </a:t>
            </a:r>
            <a:r>
              <a:rPr lang="en-US" b="1" u="sng" dirty="0"/>
              <a:t>and Norway</a:t>
            </a:r>
            <a:r>
              <a:rPr lang="en-US" dirty="0"/>
              <a:t> invaded and </a:t>
            </a:r>
            <a:r>
              <a:rPr lang="en-US" dirty="0" smtClean="0"/>
              <a:t>occupied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TIMELINE OF NAZI RISE TO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10th May </a:t>
            </a:r>
            <a:r>
              <a:rPr lang="en-US" dirty="0" smtClean="0"/>
              <a:t>1940: Netherlands</a:t>
            </a:r>
            <a:r>
              <a:rPr lang="en-US" dirty="0"/>
              <a:t>, </a:t>
            </a:r>
            <a:r>
              <a:rPr lang="en-US" b="1" u="sng" dirty="0"/>
              <a:t>Belgium</a:t>
            </a:r>
            <a:r>
              <a:rPr lang="en-US" dirty="0"/>
              <a:t>, Luxembourg and France invaded and </a:t>
            </a:r>
            <a:r>
              <a:rPr lang="en-US" dirty="0" smtClean="0"/>
              <a:t>occupied</a:t>
            </a:r>
          </a:p>
          <a:p>
            <a:r>
              <a:rPr lang="en-US" dirty="0"/>
              <a:t>10th July </a:t>
            </a:r>
            <a:r>
              <a:rPr lang="en-US" dirty="0" smtClean="0"/>
              <a:t>1940: The Battle </a:t>
            </a:r>
            <a:r>
              <a:rPr lang="en-US" dirty="0"/>
              <a:t>of </a:t>
            </a:r>
            <a:r>
              <a:rPr lang="en-US" b="1" u="sng" dirty="0"/>
              <a:t>Britain</a:t>
            </a:r>
            <a:r>
              <a:rPr lang="en-US" dirty="0"/>
              <a:t> began - German Luftwaffe attempted to gain control of British airspace through defeat of the </a:t>
            </a:r>
            <a:r>
              <a:rPr lang="en-US" b="1" u="sng" dirty="0"/>
              <a:t>Royal </a:t>
            </a:r>
            <a:r>
              <a:rPr lang="en-US" b="1" u="sng" dirty="0" smtClean="0"/>
              <a:t>Air Force.</a:t>
            </a:r>
          </a:p>
          <a:p>
            <a:r>
              <a:rPr lang="en-US" dirty="0"/>
              <a:t>6th April </a:t>
            </a:r>
            <a:r>
              <a:rPr lang="en-US" dirty="0" smtClean="0"/>
              <a:t>1941: Yugoslavia </a:t>
            </a:r>
            <a:r>
              <a:rPr lang="en-US" dirty="0"/>
              <a:t>and </a:t>
            </a:r>
            <a:r>
              <a:rPr lang="en-US" b="1" u="sng" dirty="0"/>
              <a:t>Greece</a:t>
            </a:r>
            <a:r>
              <a:rPr lang="en-US" dirty="0"/>
              <a:t> invaded and </a:t>
            </a:r>
            <a:r>
              <a:rPr lang="en-US" dirty="0" smtClean="0"/>
              <a:t>occupied</a:t>
            </a:r>
          </a:p>
          <a:p>
            <a:r>
              <a:rPr lang="en-US" dirty="0"/>
              <a:t>22nd June </a:t>
            </a:r>
            <a:r>
              <a:rPr lang="en-US" dirty="0" smtClean="0"/>
              <a:t>1941: Operation </a:t>
            </a:r>
            <a:r>
              <a:rPr lang="en-US" b="1" u="sng" dirty="0"/>
              <a:t>Barbarossa</a:t>
            </a:r>
            <a:r>
              <a:rPr lang="en-US" dirty="0"/>
              <a:t> - 3 million German troops invaded </a:t>
            </a:r>
            <a:r>
              <a:rPr lang="en-US" b="1" u="sng" dirty="0"/>
              <a:t>Russia</a:t>
            </a:r>
          </a:p>
          <a:p>
            <a:r>
              <a:rPr lang="en-US" dirty="0"/>
              <a:t>5th December </a:t>
            </a:r>
            <a:r>
              <a:rPr lang="en-US" dirty="0" smtClean="0"/>
              <a:t>1941: German </a:t>
            </a:r>
            <a:r>
              <a:rPr lang="en-US" dirty="0"/>
              <a:t>advance in Russia halted by Russian winter and Russian counterattacks</a:t>
            </a:r>
            <a:r>
              <a:rPr lang="en-US" dirty="0" smtClean="0"/>
              <a:t>.</a:t>
            </a:r>
          </a:p>
          <a:p>
            <a:r>
              <a:rPr lang="en-US" dirty="0"/>
              <a:t>11th December </a:t>
            </a:r>
            <a:r>
              <a:rPr lang="en-US" dirty="0" smtClean="0"/>
              <a:t>1941: Hitler </a:t>
            </a:r>
            <a:r>
              <a:rPr lang="en-US" dirty="0"/>
              <a:t>declared war on </a:t>
            </a:r>
            <a:r>
              <a:rPr lang="en-US" b="1" u="sng" dirty="0"/>
              <a:t>the United States</a:t>
            </a:r>
            <a:r>
              <a:rPr lang="en-US" dirty="0"/>
              <a:t>. Following Japan's attack on Pearl Harbor on 7th December the United States had declared war on Japan.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TIMELINE OF NAZI RISE TO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9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4877</TotalTime>
  <Words>1291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WORLD WAR 2 IN EUROPE</vt:lpstr>
      <vt:lpstr>WHAT IS WARFARE?</vt:lpstr>
      <vt:lpstr>WHAT IS WARFARE?</vt:lpstr>
      <vt:lpstr>TIMELINE OF NAZI RISE TO POWER</vt:lpstr>
      <vt:lpstr>TIMELINE OF NAZI RISE TO POWER</vt:lpstr>
      <vt:lpstr>TIMELINE OF NAZI RISE TO POWER</vt:lpstr>
      <vt:lpstr>TIMELINE OF NAZI RISE TO POWER</vt:lpstr>
      <vt:lpstr>TIMELINE OF NAZI RISE TO POWER</vt:lpstr>
      <vt:lpstr>TIMELINE OF NAZI RISE TO POWER</vt:lpstr>
      <vt:lpstr>TIMELINE OF NAZI RISE TO POWER</vt:lpstr>
      <vt:lpstr>TIMELINE OF AMERICAN INTERVENTION</vt:lpstr>
      <vt:lpstr>TIMELINE OF AMERICAN INTERVENTION</vt:lpstr>
      <vt:lpstr>KEY CONFERENCES IN WORLD WAR II</vt:lpstr>
      <vt:lpstr>KEY CONFERENCES IN WORLD WAR II</vt:lpstr>
      <vt:lpstr>KEY CONFERENCES IN WORLD WAR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2 IN EUROPE</dc:title>
  <dc:creator>user</dc:creator>
  <cp:lastModifiedBy>user</cp:lastModifiedBy>
  <cp:revision>32</cp:revision>
  <cp:lastPrinted>2013-03-21T17:09:24Z</cp:lastPrinted>
  <dcterms:created xsi:type="dcterms:W3CDTF">2013-03-14T12:06:54Z</dcterms:created>
  <dcterms:modified xsi:type="dcterms:W3CDTF">2014-03-03T16:25:15Z</dcterms:modified>
</cp:coreProperties>
</file>