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9" r:id="rId3"/>
    <p:sldId id="288" r:id="rId4"/>
    <p:sldId id="257" r:id="rId5"/>
    <p:sldId id="258" r:id="rId6"/>
    <p:sldId id="259" r:id="rId7"/>
    <p:sldId id="260" r:id="rId8"/>
    <p:sldId id="261" r:id="rId9"/>
    <p:sldId id="262" r:id="rId10"/>
    <p:sldId id="263" r:id="rId11"/>
    <p:sldId id="264" r:id="rId12"/>
    <p:sldId id="266" r:id="rId13"/>
    <p:sldId id="265" r:id="rId14"/>
    <p:sldId id="267" r:id="rId15"/>
    <p:sldId id="268" r:id="rId16"/>
    <p:sldId id="269" r:id="rId17"/>
    <p:sldId id="270" r:id="rId18"/>
    <p:sldId id="271" r:id="rId19"/>
    <p:sldId id="272" r:id="rId20"/>
    <p:sldId id="273" r:id="rId21"/>
    <p:sldId id="274" r:id="rId22"/>
    <p:sldId id="292" r:id="rId23"/>
    <p:sldId id="293" r:id="rId24"/>
    <p:sldId id="275" r:id="rId25"/>
    <p:sldId id="276" r:id="rId26"/>
    <p:sldId id="277" r:id="rId27"/>
    <p:sldId id="279" r:id="rId28"/>
    <p:sldId id="280" r:id="rId29"/>
    <p:sldId id="278" r:id="rId30"/>
    <p:sldId id="281" r:id="rId31"/>
    <p:sldId id="282" r:id="rId32"/>
    <p:sldId id="291" r:id="rId33"/>
    <p:sldId id="287" r:id="rId34"/>
    <p:sldId id="283" r:id="rId35"/>
    <p:sldId id="284" r:id="rId36"/>
    <p:sldId id="290" r:id="rId37"/>
    <p:sldId id="286" r:id="rId38"/>
    <p:sldId id="285" r:id="rId39"/>
    <p:sldId id="294" r:id="rId40"/>
    <p:sldId id="302" r:id="rId41"/>
    <p:sldId id="295" r:id="rId42"/>
    <p:sldId id="296" r:id="rId43"/>
    <p:sldId id="297" r:id="rId44"/>
    <p:sldId id="298" r:id="rId45"/>
    <p:sldId id="299" r:id="rId46"/>
    <p:sldId id="300" r:id="rId47"/>
    <p:sldId id="301" r:id="rId48"/>
  </p:sldIdLst>
  <p:sldSz cx="9144000" cy="6858000" type="screen4x3"/>
  <p:notesSz cx="6858000" cy="9107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33" autoAdjust="0"/>
  </p:normalViewPr>
  <p:slideViewPr>
    <p:cSldViewPr>
      <p:cViewPr>
        <p:scale>
          <a:sx n="68" d="100"/>
          <a:sy n="68" d="100"/>
        </p:scale>
        <p:origin x="-2028"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5A63AF3-9C85-4B02-AC13-40E2D18D29D0}" type="datetimeFigureOut">
              <a:rPr lang="en-US" smtClean="0"/>
              <a:t>12/12/2013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9BA9ECD-249D-421F-B313-8FAAE931F1C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63AF3-9C85-4B02-AC13-40E2D18D29D0}"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A9ECD-249D-421F-B313-8FAAE931F1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63AF3-9C85-4B02-AC13-40E2D18D29D0}"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A9ECD-249D-421F-B313-8FAAE931F1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A63AF3-9C85-4B02-AC13-40E2D18D29D0}"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A9ECD-249D-421F-B313-8FAAE931F1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A63AF3-9C85-4B02-AC13-40E2D18D29D0}"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9BA9ECD-249D-421F-B313-8FAAE931F1C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A63AF3-9C85-4B02-AC13-40E2D18D29D0}"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A9ECD-249D-421F-B313-8FAAE931F1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A63AF3-9C85-4B02-AC13-40E2D18D29D0}" type="datetimeFigureOut">
              <a:rPr lang="en-US" smtClean="0"/>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A9ECD-249D-421F-B313-8FAAE931F1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A63AF3-9C85-4B02-AC13-40E2D18D29D0}" type="datetimeFigureOut">
              <a:rPr lang="en-US" smtClean="0"/>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A9ECD-249D-421F-B313-8FAAE931F1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63AF3-9C85-4B02-AC13-40E2D18D29D0}" type="datetimeFigureOut">
              <a:rPr lang="en-US" smtClean="0"/>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A9ECD-249D-421F-B313-8FAAE931F1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A63AF3-9C85-4B02-AC13-40E2D18D29D0}"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A9ECD-249D-421F-B313-8FAAE931F1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A63AF3-9C85-4B02-AC13-40E2D18D29D0}"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A9ECD-249D-421F-B313-8FAAE931F1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5A63AF3-9C85-4B02-AC13-40E2D18D29D0}" type="datetimeFigureOut">
              <a:rPr lang="en-US" smtClean="0"/>
              <a:t>12/12/2013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9BA9ECD-249D-421F-B313-8FAAE931F1C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youtube.com/watch?v=VHZYDbludDU&amp;feature=relat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ises.org/daily/331" TargetMode="External"/><Relationship Id="rId2" Type="http://schemas.openxmlformats.org/officeDocument/2006/relationships/hyperlink" Target="2012%20US%20History/US%20HISTORY%20IMAGES/INDUSTRIAL%20REVOLUTION%20%20IMAGES/John%20Rockefeller%20at%2018.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rf9GVbzf7Q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69Ap4lndl0" TargetMode="External"/><Relationship Id="rId2" Type="http://schemas.openxmlformats.org/officeDocument/2006/relationships/hyperlink" Target="http://www.google.com/imgres?imgurl=http://upload.wikimedia.org/wikipedia/commons/thumb/9/97/Hegel.jpg/220px-Hegel.jpg&amp;imgrefurl=http://en.wikipedia.org/wiki/Georg_Wilhelm_Friedrich_Hegel&amp;h=162&amp;w=142&amp;sz=1&amp;tbnid=lS5mxYrWXFIkbM:&amp;tbnh=159&amp;tbnw=140&amp;zoom=1&amp;usg=__SAwWFJutjLmnRPQgXrRWhYSlnqk=&amp;docid=yMmO79WGoCsyiM&amp;itg=1&amp;hl=en&amp;sa=X&amp;ei=Gha2UJKJLYKCyAGxlYCwAg&amp;ved=0CIABEPwdMA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google.com/imgres?imgurl=http://upload.wikimedia.org/wikipedia/commons/0/09/Nelson_W._Aldrich.jpg&amp;imgrefurl=http://en.wikipedia.org/wiki/Nelson_W._Aldrich&amp;h=162&amp;w=130&amp;sz=1&amp;tbnid=Cj1-zv4ord0mBM:&amp;tbnh=159&amp;tbnw=128&amp;zoom=1&amp;usg=__4Yg-Y3Jr8PiCrS2KXzInnI_LRBE=&amp;docid=jViKsTBn8oPEDM&amp;itg=1&amp;hl=en&amp;sa=X&amp;ei=OBS2ULeeGIHSygHw3oGIDw&amp;ved=0CIEBEPwdMA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iYZM58dulP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mackinac.org/4084"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rynmawr.edu/library/exhibits/suffrage/nawsa.html"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vimeo.com/1366882"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youtube.com/watch?v=AFizUMvZTI0"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imgres?hl=en&amp;sa=X&amp;tbo=d&amp;biw=784&amp;bih=746&amp;tbm=isch&amp;tbnid=lMmoQ2LuWZkG_M:&amp;imgrefurl=http://geotripper.blogspot.com/2011/10/how-it-was-today-fall-in-yosemite.html&amp;docid=xnVZNV4McO6woM&amp;imgurl=http://1.bp.blogspot.com/-OA3p5AmEwlk/TqzhQIr6SPI/AAAAAAAAFhI/cHrmWr7TBog/s1600/DSC08451+Tunnel+View+Yosemite+Valley.jpg&amp;w=1037&amp;h=778&amp;ei=r2e3UPnFH-nkyQH_-oGgCw&amp;zoom=1&amp;iact=hc&amp;vpx=102&amp;vpy=378&amp;dur=1911&amp;hovh=194&amp;hovw=259&amp;tx=112&amp;ty=85&amp;sig=113258446802884923110&amp;page=2&amp;tbnh=152&amp;tbnw=201&amp;start=16&amp;ndsp=20&amp;ved=1t:429,r:17,s:0,i:138" TargetMode="External"/><Relationship Id="rId2" Type="http://schemas.openxmlformats.org/officeDocument/2006/relationships/hyperlink" Target="http://www.google.com/imgres?start=313&amp;hl=en&amp;sa=X&amp;tbo=d&amp;biw=1600&amp;bih=754&amp;tbm=isch&amp;tbnid=YFstYPn8BmOzpM:&amp;imgrefurl=http://www.1st-art-gallery.com/Thomas-Hill/A-View-Of-Yosemite-Valley.html&amp;docid=c9dEVqnLJo65xM&amp;imgurl=http://www.1st-art-gallery.com/thumbnail/120043/1/A-View-Of-Yosemite-Valley.jpg&amp;w=600&amp;h=431&amp;ei=_2e3UN_yPMPlyAHm04Bo&amp;zoom=1&amp;iact=hc&amp;vpx=1194&amp;vpy=332&amp;dur=7742&amp;hovh=190&amp;hovw=265&amp;tx=136&amp;ty=150&amp;sig=113258446802884923110&amp;page=9&amp;tbnh=150&amp;tbnw=214&amp;ndsp=45&amp;ved=1t:429,r:56,s:300,i:172http://www.google.com/imgres?start=313&amp;hl=en&amp;sa=X&amp;tbo=d&amp;biw=1600&amp;bih=754&amp;tbm=isch&amp;tbnid=YFstYPn8BmOzpM:&amp;imgrefurl=http://www.1st-art-gallery.com/Thomas-Hill/A-View-Of-Yosemite-Valley.html&amp;docid=c9dEVqnLJo65xM&amp;imgurl=http://www.1st-art-gallery.com/thumbnail/120043/1/A-View-Of-Yosemite-Valley.jpg&amp;w=600&amp;h=431&amp;ei=_2e3UN_yPMPlyAHm04Bo&amp;zoom=1&amp;iact=hc&amp;vpx=1194&amp;vpy=332&amp;dur=7742&amp;hovh=190&amp;hovw=265&amp;tx=136&amp;ty=150&amp;sig=113258446802884923110&amp;page=9&amp;tbnh=150&amp;tbnw=214&amp;ndsp=45&amp;ved=1t:429,r:56,s:300,i:172" TargetMode="Externa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historymatters.gmu.edu/d/39/"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wctu.org/"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naacp.org/"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wctu.org/"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historyonthenet.com/American_West/manifest_destiny.htm" TargetMode="External"/><Relationship Id="rId2" Type="http://schemas.openxmlformats.org/officeDocument/2006/relationships/hyperlink" Target="http://ocw.mit.edu/ans7870/21f/21f.027/yokohama/yb_essay01.html"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yLsBqs7qFO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qbt11CGq0uE&amp;feature=relmf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PROGRESSIVE ERA: “CULTURAL IMPERIALISM”</a:t>
            </a:r>
            <a:endParaRPr lang="en-US" dirty="0"/>
          </a:p>
        </p:txBody>
      </p:sp>
      <p:sp>
        <p:nvSpPr>
          <p:cNvPr id="3" name="Subtitle 2"/>
          <p:cNvSpPr>
            <a:spLocks noGrp="1"/>
          </p:cNvSpPr>
          <p:nvPr>
            <p:ph type="subTitle" idx="1"/>
          </p:nvPr>
        </p:nvSpPr>
        <p:spPr/>
        <p:txBody>
          <a:bodyPr/>
          <a:lstStyle/>
          <a:p>
            <a:r>
              <a:rPr lang="en-US" dirty="0" smtClean="0"/>
              <a:t>The Transformation of the American Republic and Society</a:t>
            </a:r>
            <a:endParaRPr lang="en-US" dirty="0"/>
          </a:p>
        </p:txBody>
      </p:sp>
    </p:spTree>
    <p:extLst>
      <p:ext uri="{BB962C8B-B14F-4D97-AF65-F5344CB8AC3E}">
        <p14:creationId xmlns:p14="http://schemas.microsoft.com/office/powerpoint/2010/main" val="591580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CORRUPT POLITICAL MACHINES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Corrupt, local political officials like Boss Tweed held tremendous power over their constituents</a:t>
            </a:r>
          </a:p>
          <a:p>
            <a:r>
              <a:rPr lang="en-US" dirty="0" smtClean="0"/>
              <a:t>He ran the Democratic Political                             Machine in NYC called </a:t>
            </a:r>
            <a:r>
              <a:rPr lang="en-US" dirty="0" smtClean="0">
                <a:hlinkClick r:id="rId2"/>
              </a:rPr>
              <a:t>Tammany                         Hall</a:t>
            </a:r>
            <a:endParaRPr lang="en-US" dirty="0" smtClean="0"/>
          </a:p>
          <a:p>
            <a:pPr lvl="1"/>
            <a:r>
              <a:rPr lang="en-US" dirty="0" smtClean="0"/>
              <a:t>Jobs were exchanged for votes </a:t>
            </a:r>
          </a:p>
          <a:p>
            <a:pPr lvl="1"/>
            <a:r>
              <a:rPr lang="en-US" dirty="0" smtClean="0"/>
              <a:t>Government contracts were exchanged for bribes</a:t>
            </a:r>
          </a:p>
          <a:p>
            <a:r>
              <a:rPr lang="en-US" dirty="0" smtClean="0"/>
              <a:t>Progressives and Pietists wanted to concentrate political power in the Central government to stop the influence of these corrupt local officials, because they believed they were more ‘fit’ to govern than these local political bosses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362200"/>
            <a:ext cx="1524000" cy="1447800"/>
          </a:xfrm>
          <a:prstGeom prst="rect">
            <a:avLst/>
          </a:prstGeom>
        </p:spPr>
      </p:pic>
    </p:spTree>
    <p:extLst>
      <p:ext uri="{BB962C8B-B14F-4D97-AF65-F5344CB8AC3E}">
        <p14:creationId xmlns:p14="http://schemas.microsoft.com/office/powerpoint/2010/main" val="3302356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RESISTING MONOPOLIES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Progressive movement split over the existence of very large corporations</a:t>
            </a:r>
          </a:p>
          <a:p>
            <a:r>
              <a:rPr lang="en-US" dirty="0" smtClean="0">
                <a:hlinkClick r:id="rId2" action="ppaction://hlinkfile"/>
              </a:rPr>
              <a:t>John D. Rockefeller </a:t>
            </a:r>
            <a:r>
              <a:rPr lang="en-US" dirty="0" smtClean="0"/>
              <a:t>(a </a:t>
            </a:r>
            <a:r>
              <a:rPr lang="en-US" dirty="0" err="1" smtClean="0"/>
              <a:t>pietist</a:t>
            </a:r>
            <a:r>
              <a:rPr lang="en-US" dirty="0" smtClean="0"/>
              <a:t>) said that competition was ‘evil’ so he tried to eliminate competition and wanted to use government influence to beat down his competition </a:t>
            </a:r>
          </a:p>
          <a:p>
            <a:r>
              <a:rPr lang="en-US" dirty="0" smtClean="0"/>
              <a:t>Others wanted to regulate big business with laws like the </a:t>
            </a:r>
            <a:r>
              <a:rPr lang="en-US" dirty="0" smtClean="0">
                <a:hlinkClick r:id="rId3"/>
              </a:rPr>
              <a:t>Sherman Anti-Trust Act of 1890</a:t>
            </a:r>
            <a:endParaRPr lang="en-US" dirty="0" smtClean="0"/>
          </a:p>
          <a:p>
            <a:pPr lvl="1"/>
            <a:r>
              <a:rPr lang="en-US" dirty="0" smtClean="0"/>
              <a:t>This actually turned out to protect inefficient  businesses that were failing to compete with large businesses</a:t>
            </a:r>
          </a:p>
          <a:p>
            <a:pPr lvl="1"/>
            <a:r>
              <a:rPr lang="en-US" dirty="0" smtClean="0"/>
              <a:t>Sen. Sherman passed a new tariff law 3 months later to provide additional protections to those failing businesses</a:t>
            </a:r>
            <a:endParaRPr lang="en-US" dirty="0"/>
          </a:p>
        </p:txBody>
      </p:sp>
    </p:spTree>
    <p:extLst>
      <p:ext uri="{BB962C8B-B14F-4D97-AF65-F5344CB8AC3E}">
        <p14:creationId xmlns:p14="http://schemas.microsoft.com/office/powerpoint/2010/main" val="15255036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RESISTING MONOPOLIES</a:t>
            </a:r>
            <a:endParaRPr lang="en-US" dirty="0"/>
          </a:p>
        </p:txBody>
      </p:sp>
      <p:sp>
        <p:nvSpPr>
          <p:cNvPr id="3" name="Content Placeholder 2"/>
          <p:cNvSpPr>
            <a:spLocks noGrp="1"/>
          </p:cNvSpPr>
          <p:nvPr>
            <p:ph idx="1"/>
          </p:nvPr>
        </p:nvSpPr>
        <p:spPr/>
        <p:txBody>
          <a:bodyPr>
            <a:normAutofit/>
          </a:bodyPr>
          <a:lstStyle/>
          <a:p>
            <a:r>
              <a:rPr lang="en-US" dirty="0" smtClean="0"/>
              <a:t>Later in 1914, the Clayton Anti-Trust Act was created to allow Unions and Farming Collectives to Act as Monopolies, but not Corporations</a:t>
            </a:r>
          </a:p>
          <a:p>
            <a:r>
              <a:rPr lang="en-US" dirty="0" smtClean="0"/>
              <a:t>This Act was coupled with the creation of the Federal Trade Commission, which used government agents to investigate any possible violations of Anti-Trust Laws</a:t>
            </a:r>
            <a:endParaRPr lang="en-US" dirty="0"/>
          </a:p>
        </p:txBody>
      </p:sp>
    </p:spTree>
    <p:extLst>
      <p:ext uri="{BB962C8B-B14F-4D97-AF65-F5344CB8AC3E}">
        <p14:creationId xmlns:p14="http://schemas.microsoft.com/office/powerpoint/2010/main" val="2156980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HEALTH</a:t>
            </a:r>
            <a:endParaRPr lang="en-US" dirty="0"/>
          </a:p>
        </p:txBody>
      </p:sp>
      <p:sp>
        <p:nvSpPr>
          <p:cNvPr id="3" name="Content Placeholder 2"/>
          <p:cNvSpPr>
            <a:spLocks noGrp="1"/>
          </p:cNvSpPr>
          <p:nvPr>
            <p:ph idx="1"/>
          </p:nvPr>
        </p:nvSpPr>
        <p:spPr/>
        <p:txBody>
          <a:bodyPr>
            <a:normAutofit/>
          </a:bodyPr>
          <a:lstStyle/>
          <a:p>
            <a:r>
              <a:rPr lang="en-US" dirty="0" smtClean="0"/>
              <a:t>Progressives focused their efforts on the health and safety of workers  </a:t>
            </a:r>
          </a:p>
          <a:p>
            <a:r>
              <a:rPr lang="en-US" dirty="0" smtClean="0"/>
              <a:t>Muller vs. Oregon limited the working hours of women to help them remain ‘healthy mothers’ </a:t>
            </a:r>
          </a:p>
          <a:p>
            <a:r>
              <a:rPr lang="en-US" dirty="0" smtClean="0"/>
              <a:t>Also, building  and zoning codes were applied to cities for the purpose of planning society</a:t>
            </a:r>
          </a:p>
          <a:p>
            <a:r>
              <a:rPr lang="en-US" dirty="0" smtClean="0">
                <a:hlinkClick r:id="rId2"/>
              </a:rPr>
              <a:t>The Triangle Shirtwaist Fire </a:t>
            </a:r>
            <a:r>
              <a:rPr lang="en-US" dirty="0" smtClean="0"/>
              <a:t>caused widespread anger when workers were chained inside and nearly 150 workers lost their lives</a:t>
            </a:r>
            <a:endParaRPr lang="en-US" dirty="0"/>
          </a:p>
        </p:txBody>
      </p:sp>
    </p:spTree>
    <p:extLst>
      <p:ext uri="{BB962C8B-B14F-4D97-AF65-F5344CB8AC3E}">
        <p14:creationId xmlns:p14="http://schemas.microsoft.com/office/powerpoint/2010/main" val="9688967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PROGRESSIVE ERA OR “DOMESTIC IMPERIALISM”</a:t>
            </a:r>
            <a:endParaRPr lang="en-US" dirty="0"/>
          </a:p>
        </p:txBody>
      </p:sp>
      <p:sp>
        <p:nvSpPr>
          <p:cNvPr id="3" name="Subtitle 2"/>
          <p:cNvSpPr>
            <a:spLocks noGrp="1"/>
          </p:cNvSpPr>
          <p:nvPr>
            <p:ph type="subTitle" idx="1"/>
          </p:nvPr>
        </p:nvSpPr>
        <p:spPr/>
        <p:txBody>
          <a:bodyPr/>
          <a:lstStyle/>
          <a:p>
            <a:r>
              <a:rPr lang="en-US" dirty="0" smtClean="0"/>
              <a:t>How the Republic is Transformed into a Modern State</a:t>
            </a:r>
            <a:endParaRPr lang="en-US" dirty="0"/>
          </a:p>
        </p:txBody>
      </p:sp>
    </p:spTree>
    <p:extLst>
      <p:ext uri="{BB962C8B-B14F-4D97-AF65-F5344CB8AC3E}">
        <p14:creationId xmlns:p14="http://schemas.microsoft.com/office/powerpoint/2010/main" val="30412833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REPUBLIC TO MODERN STATE</a:t>
            </a:r>
            <a:endParaRPr lang="en-US" dirty="0"/>
          </a:p>
        </p:txBody>
      </p:sp>
      <p:sp>
        <p:nvSpPr>
          <p:cNvPr id="3" name="Content Placeholder 2"/>
          <p:cNvSpPr>
            <a:spLocks noGrp="1"/>
          </p:cNvSpPr>
          <p:nvPr>
            <p:ph idx="1"/>
          </p:nvPr>
        </p:nvSpPr>
        <p:spPr/>
        <p:txBody>
          <a:bodyPr>
            <a:normAutofit lnSpcReduction="10000"/>
          </a:bodyPr>
          <a:lstStyle/>
          <a:p>
            <a:r>
              <a:rPr lang="en-US" dirty="0" smtClean="0"/>
              <a:t>The Pietists and Progressives realized that there were 2 major obstacles to fulfilling their agenda:</a:t>
            </a:r>
          </a:p>
          <a:p>
            <a:pPr lvl="1"/>
            <a:r>
              <a:rPr lang="en-US" dirty="0" smtClean="0"/>
              <a:t>The Constitution’s Checks and Balances</a:t>
            </a:r>
          </a:p>
          <a:p>
            <a:pPr lvl="1"/>
            <a:r>
              <a:rPr lang="en-US" dirty="0" smtClean="0"/>
              <a:t>A Lack of Revenue</a:t>
            </a:r>
          </a:p>
          <a:p>
            <a:r>
              <a:rPr lang="en-US" dirty="0" smtClean="0"/>
              <a:t>To get around the problems of Checks and Balances they sought to transform the Presidency</a:t>
            </a:r>
          </a:p>
          <a:p>
            <a:pPr lvl="1"/>
            <a:r>
              <a:rPr lang="en-US" dirty="0" smtClean="0"/>
              <a:t>Teddy Roosevelt felt that he had unique power because people from all around the country voted for him</a:t>
            </a:r>
            <a:endParaRPr lang="en-US" dirty="0"/>
          </a:p>
        </p:txBody>
      </p:sp>
    </p:spTree>
    <p:extLst>
      <p:ext uri="{BB962C8B-B14F-4D97-AF65-F5344CB8AC3E}">
        <p14:creationId xmlns:p14="http://schemas.microsoft.com/office/powerpoint/2010/main" val="31628194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REPUBLIC TO MODERN STATE</a:t>
            </a:r>
            <a:endParaRPr lang="en-US" dirty="0"/>
          </a:p>
        </p:txBody>
      </p:sp>
      <p:sp>
        <p:nvSpPr>
          <p:cNvPr id="3" name="Content Placeholder 2"/>
          <p:cNvSpPr>
            <a:spLocks noGrp="1"/>
          </p:cNvSpPr>
          <p:nvPr>
            <p:ph idx="1"/>
          </p:nvPr>
        </p:nvSpPr>
        <p:spPr/>
        <p:txBody>
          <a:bodyPr>
            <a:normAutofit lnSpcReduction="10000"/>
          </a:bodyPr>
          <a:lstStyle/>
          <a:p>
            <a:r>
              <a:rPr lang="en-US" dirty="0" smtClean="0"/>
              <a:t>Wilson said of the Presidency:</a:t>
            </a:r>
          </a:p>
          <a:p>
            <a:pPr lvl="1"/>
            <a:r>
              <a:rPr lang="en-US" dirty="0" smtClean="0"/>
              <a:t>“No government can be successfully conducted with so mechanical a theory…leadership and control MUST BE LODGED (in the President himself)”</a:t>
            </a:r>
          </a:p>
          <a:p>
            <a:pPr lvl="1"/>
            <a:r>
              <a:rPr lang="en-US" dirty="0" smtClean="0"/>
              <a:t>In other words, the Constitution doesn’t work, we must have authority resting in the President alone</a:t>
            </a:r>
          </a:p>
          <a:p>
            <a:pPr lvl="1"/>
            <a:r>
              <a:rPr lang="en-US" dirty="0" smtClean="0"/>
              <a:t>Wilson relied on the teachings of a German Historicist named </a:t>
            </a:r>
            <a:r>
              <a:rPr lang="en-US" dirty="0" smtClean="0">
                <a:hlinkClick r:id="rId2"/>
              </a:rPr>
              <a:t>George </a:t>
            </a:r>
            <a:r>
              <a:rPr lang="en-US" dirty="0" err="1" smtClean="0">
                <a:hlinkClick r:id="rId2"/>
              </a:rPr>
              <a:t>Fredrich</a:t>
            </a:r>
            <a:r>
              <a:rPr lang="en-US" dirty="0" smtClean="0">
                <a:hlinkClick r:id="rId2"/>
              </a:rPr>
              <a:t> Hegel</a:t>
            </a:r>
            <a:endParaRPr lang="en-US" dirty="0" smtClean="0"/>
          </a:p>
          <a:p>
            <a:r>
              <a:rPr lang="en-US" dirty="0" smtClean="0"/>
              <a:t>The Government’s Lack of Revenue is fixed with 2 new Institutions in 1913:</a:t>
            </a:r>
          </a:p>
          <a:p>
            <a:pPr lvl="1"/>
            <a:r>
              <a:rPr lang="en-US" dirty="0" smtClean="0">
                <a:hlinkClick r:id="rId3"/>
              </a:rPr>
              <a:t>Federal Reserve System</a:t>
            </a:r>
            <a:endParaRPr lang="en-US" dirty="0" smtClean="0"/>
          </a:p>
          <a:p>
            <a:pPr lvl="1"/>
            <a:r>
              <a:rPr lang="en-US" dirty="0" smtClean="0"/>
              <a:t>16</a:t>
            </a:r>
            <a:r>
              <a:rPr lang="en-US" baseline="30000" dirty="0" smtClean="0"/>
              <a:t>th</a:t>
            </a:r>
            <a:r>
              <a:rPr lang="en-US" dirty="0" smtClean="0"/>
              <a:t> Amendment-Income Tax</a:t>
            </a:r>
            <a:endParaRPr lang="en-US" dirty="0"/>
          </a:p>
        </p:txBody>
      </p:sp>
    </p:spTree>
    <p:extLst>
      <p:ext uri="{BB962C8B-B14F-4D97-AF65-F5344CB8AC3E}">
        <p14:creationId xmlns:p14="http://schemas.microsoft.com/office/powerpoint/2010/main" val="6101868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REVENUE TO THE STATE</a:t>
            </a:r>
            <a:endParaRPr lang="en-US" dirty="0"/>
          </a:p>
        </p:txBody>
      </p:sp>
      <p:sp>
        <p:nvSpPr>
          <p:cNvPr id="3" name="Content Placeholder 2"/>
          <p:cNvSpPr>
            <a:spLocks noGrp="1"/>
          </p:cNvSpPr>
          <p:nvPr>
            <p:ph idx="1"/>
          </p:nvPr>
        </p:nvSpPr>
        <p:spPr/>
        <p:txBody>
          <a:bodyPr>
            <a:normAutofit/>
          </a:bodyPr>
          <a:lstStyle/>
          <a:p>
            <a:r>
              <a:rPr lang="en-US" dirty="0" smtClean="0"/>
              <a:t>The Federal Government was enabled to spend more money than ever by taxing its citizens’ income</a:t>
            </a:r>
          </a:p>
          <a:p>
            <a:r>
              <a:rPr lang="en-US" dirty="0" smtClean="0"/>
              <a:t>The original debate in Congress indicated that the new revenue would be temporary and be used to pay for war</a:t>
            </a:r>
          </a:p>
          <a:p>
            <a:r>
              <a:rPr lang="en-US" dirty="0" smtClean="0">
                <a:hlinkClick r:id="rId2"/>
              </a:rPr>
              <a:t>Senator Aldrich </a:t>
            </a:r>
            <a:r>
              <a:rPr lang="en-US" dirty="0" smtClean="0"/>
              <a:t>(Father-in-law of John D. </a:t>
            </a:r>
            <a:r>
              <a:rPr lang="en-US" smtClean="0"/>
              <a:t>Rockefeller Jr.) knew </a:t>
            </a:r>
            <a:r>
              <a:rPr lang="en-US" dirty="0" smtClean="0"/>
              <a:t>that an income tax would allow the US government to pay for the interest on their debts to the Federal Reserve System</a:t>
            </a:r>
            <a:endParaRPr lang="en-US" dirty="0"/>
          </a:p>
        </p:txBody>
      </p:sp>
    </p:spTree>
    <p:extLst>
      <p:ext uri="{BB962C8B-B14F-4D97-AF65-F5344CB8AC3E}">
        <p14:creationId xmlns:p14="http://schemas.microsoft.com/office/powerpoint/2010/main" val="1591160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REVENUE TO THE STATE</a:t>
            </a:r>
            <a:endParaRPr lang="en-US" dirty="0"/>
          </a:p>
        </p:txBody>
      </p:sp>
      <p:sp>
        <p:nvSpPr>
          <p:cNvPr id="3" name="Content Placeholder 2"/>
          <p:cNvSpPr>
            <a:spLocks noGrp="1"/>
          </p:cNvSpPr>
          <p:nvPr>
            <p:ph idx="1"/>
          </p:nvPr>
        </p:nvSpPr>
        <p:spPr/>
        <p:txBody>
          <a:bodyPr>
            <a:normAutofit/>
          </a:bodyPr>
          <a:lstStyle/>
          <a:p>
            <a:r>
              <a:rPr lang="en-US" dirty="0" smtClean="0"/>
              <a:t>The Federal Reserve System was developed 3 years before it was signed into law by Nelson Aldrich and </a:t>
            </a:r>
            <a:r>
              <a:rPr lang="en-US" dirty="0" smtClean="0">
                <a:hlinkClick r:id="rId2"/>
              </a:rPr>
              <a:t>men from Rockefeller’s and Morgan’s organizations</a:t>
            </a:r>
            <a:endParaRPr lang="en-US" dirty="0" smtClean="0"/>
          </a:p>
          <a:p>
            <a:r>
              <a:rPr lang="en-US" dirty="0" smtClean="0"/>
              <a:t>The new sources of revenue allowed the Progressives the cash they needed to install their programs and agencies to force the rest of society to live up to their expectations</a:t>
            </a:r>
          </a:p>
          <a:p>
            <a:endParaRPr lang="en-US" dirty="0"/>
          </a:p>
        </p:txBody>
      </p:sp>
    </p:spTree>
    <p:extLst>
      <p:ext uri="{BB962C8B-B14F-4D97-AF65-F5344CB8AC3E}">
        <p14:creationId xmlns:p14="http://schemas.microsoft.com/office/powerpoint/2010/main" val="9389764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PROGRESSIVE ERA AGENCIES</a:t>
            </a:r>
            <a:endParaRPr lang="en-US" dirty="0"/>
          </a:p>
        </p:txBody>
      </p:sp>
      <p:sp>
        <p:nvSpPr>
          <p:cNvPr id="3" name="Content Placeholder 2"/>
          <p:cNvSpPr>
            <a:spLocks noGrp="1"/>
          </p:cNvSpPr>
          <p:nvPr>
            <p:ph idx="1"/>
          </p:nvPr>
        </p:nvSpPr>
        <p:spPr/>
        <p:txBody>
          <a:bodyPr>
            <a:normAutofit/>
          </a:bodyPr>
          <a:lstStyle/>
          <a:p>
            <a:r>
              <a:rPr lang="en-US" dirty="0" smtClean="0"/>
              <a:t>One unique feature of these agencies is that they hold all three powers of government within themselves</a:t>
            </a:r>
          </a:p>
          <a:p>
            <a:pPr lvl="1"/>
            <a:r>
              <a:rPr lang="en-US" dirty="0" smtClean="0"/>
              <a:t>Make Laws</a:t>
            </a:r>
          </a:p>
          <a:p>
            <a:pPr lvl="1"/>
            <a:r>
              <a:rPr lang="en-US" dirty="0" smtClean="0"/>
              <a:t>Enforce Laws</a:t>
            </a:r>
          </a:p>
          <a:p>
            <a:pPr lvl="1"/>
            <a:r>
              <a:rPr lang="en-US" dirty="0" smtClean="0"/>
              <a:t>Interpret the use of Laws</a:t>
            </a:r>
          </a:p>
          <a:p>
            <a:r>
              <a:rPr lang="en-US" dirty="0" smtClean="0"/>
              <a:t>Federal Trade Commission </a:t>
            </a:r>
          </a:p>
          <a:p>
            <a:pPr lvl="1"/>
            <a:r>
              <a:rPr lang="en-US" dirty="0" smtClean="0"/>
              <a:t>Used to track down and sue businesses that out-competed their smaller competitors</a:t>
            </a:r>
          </a:p>
          <a:p>
            <a:pPr lvl="1"/>
            <a:r>
              <a:rPr lang="en-US" dirty="0" smtClean="0"/>
              <a:t>Force compliance with Sherman and Clayton Acts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417189"/>
            <a:ext cx="990600" cy="990600"/>
          </a:xfrm>
          <a:prstGeom prst="rect">
            <a:avLst/>
          </a:prstGeom>
          <a:effectLst>
            <a:outerShdw dist="38100" dir="2700000" algn="tl" rotWithShape="0">
              <a:prstClr val="black">
                <a:alpha val="47000"/>
              </a:prstClr>
            </a:outerShdw>
          </a:effectLst>
        </p:spPr>
      </p:pic>
    </p:spTree>
    <p:extLst>
      <p:ext uri="{BB962C8B-B14F-4D97-AF65-F5344CB8AC3E}">
        <p14:creationId xmlns:p14="http://schemas.microsoft.com/office/powerpoint/2010/main" val="14917896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The Rise of the Progressives</a:t>
            </a:r>
          </a:p>
          <a:p>
            <a:pPr lvl="1"/>
            <a:r>
              <a:rPr lang="en-US" dirty="0" smtClean="0"/>
              <a:t>Who are they and what was their philosophy?</a:t>
            </a:r>
          </a:p>
          <a:p>
            <a:r>
              <a:rPr lang="en-US" dirty="0" smtClean="0"/>
              <a:t>The Social Issues the Progressives Addressed</a:t>
            </a:r>
          </a:p>
          <a:p>
            <a:pPr lvl="1"/>
            <a:r>
              <a:rPr lang="en-US" dirty="0" smtClean="0"/>
              <a:t>What were they concerned about in society?</a:t>
            </a:r>
          </a:p>
          <a:p>
            <a:r>
              <a:rPr lang="en-US" dirty="0" smtClean="0"/>
              <a:t>The Governmental Issues the Progressives Addressed</a:t>
            </a:r>
          </a:p>
          <a:p>
            <a:pPr lvl="1"/>
            <a:r>
              <a:rPr lang="en-US" dirty="0" smtClean="0"/>
              <a:t>What were they concerned about in government, and how did they seek to change government?</a:t>
            </a:r>
          </a:p>
          <a:p>
            <a:r>
              <a:rPr lang="en-US" dirty="0" smtClean="0"/>
              <a:t>The Key Players in the Progressive Era</a:t>
            </a:r>
          </a:p>
          <a:p>
            <a:pPr lvl="1"/>
            <a:r>
              <a:rPr lang="en-US" dirty="0" smtClean="0"/>
              <a:t>Who influenced ideas on society and </a:t>
            </a:r>
            <a:r>
              <a:rPr lang="en-US" smtClean="0"/>
              <a:t>government?</a:t>
            </a:r>
            <a:endParaRPr lang="en-US" dirty="0"/>
          </a:p>
        </p:txBody>
      </p:sp>
    </p:spTree>
    <p:extLst>
      <p:ext uri="{BB962C8B-B14F-4D97-AF65-F5344CB8AC3E}">
        <p14:creationId xmlns:p14="http://schemas.microsoft.com/office/powerpoint/2010/main" val="8533379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PROGRESSIVE ERA AGENCIES</a:t>
            </a:r>
            <a:endParaRPr lang="en-US" dirty="0"/>
          </a:p>
        </p:txBody>
      </p:sp>
      <p:sp>
        <p:nvSpPr>
          <p:cNvPr id="3" name="Content Placeholder 2"/>
          <p:cNvSpPr>
            <a:spLocks noGrp="1"/>
          </p:cNvSpPr>
          <p:nvPr>
            <p:ph idx="1"/>
          </p:nvPr>
        </p:nvSpPr>
        <p:spPr/>
        <p:txBody>
          <a:bodyPr>
            <a:normAutofit/>
          </a:bodyPr>
          <a:lstStyle/>
          <a:p>
            <a:r>
              <a:rPr lang="en-US" dirty="0" smtClean="0"/>
              <a:t>Food and Drug Administration </a:t>
            </a:r>
          </a:p>
          <a:p>
            <a:pPr lvl="1"/>
            <a:r>
              <a:rPr lang="en-US" dirty="0" smtClean="0"/>
              <a:t>Enforce the rules of the Pure Food and Drug Act</a:t>
            </a:r>
          </a:p>
          <a:p>
            <a:r>
              <a:rPr lang="en-US" dirty="0" smtClean="0"/>
              <a:t>Children’s </a:t>
            </a:r>
            <a:r>
              <a:rPr lang="en-US" dirty="0" smtClean="0"/>
              <a:t>Bureau </a:t>
            </a:r>
          </a:p>
          <a:p>
            <a:pPr lvl="1"/>
            <a:r>
              <a:rPr lang="en-US" dirty="0" smtClean="0"/>
              <a:t>Develop and Enforce laws regarding Child Labor</a:t>
            </a:r>
          </a:p>
          <a:p>
            <a:r>
              <a:rPr lang="en-US" dirty="0" smtClean="0"/>
              <a:t>Interstate Commerce </a:t>
            </a:r>
            <a:r>
              <a:rPr lang="en-US" dirty="0" err="1" smtClean="0"/>
              <a:t>Commision</a:t>
            </a:r>
            <a:endParaRPr lang="en-US" dirty="0" smtClean="0"/>
          </a:p>
          <a:p>
            <a:pPr lvl="1"/>
            <a:r>
              <a:rPr lang="en-US" dirty="0" smtClean="0"/>
              <a:t>Regulate the railroad industry</a:t>
            </a:r>
          </a:p>
          <a:p>
            <a:r>
              <a:rPr lang="en-US" dirty="0" smtClean="0"/>
              <a:t>Bureau of Mines</a:t>
            </a:r>
          </a:p>
          <a:p>
            <a:pPr lvl="1"/>
            <a:r>
              <a:rPr lang="en-US" dirty="0" smtClean="0"/>
              <a:t>Regulate, monitor and block the activities of mining operations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 y="1447800"/>
            <a:ext cx="997826" cy="1066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 y="2590800"/>
            <a:ext cx="997826" cy="9282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 y="3581400"/>
            <a:ext cx="997826" cy="9978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 y="4632147"/>
            <a:ext cx="997826" cy="997826"/>
          </a:xfrm>
          <a:prstGeom prst="rect">
            <a:avLst/>
          </a:prstGeom>
        </p:spPr>
      </p:pic>
    </p:spTree>
    <p:extLst>
      <p:ext uri="{BB962C8B-B14F-4D97-AF65-F5344CB8AC3E}">
        <p14:creationId xmlns:p14="http://schemas.microsoft.com/office/powerpoint/2010/main" val="27823302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“MUCKRAKERS”</a:t>
            </a:r>
            <a:endParaRPr lang="en-US" dirty="0"/>
          </a:p>
        </p:txBody>
      </p:sp>
      <p:sp>
        <p:nvSpPr>
          <p:cNvPr id="5" name="Text Placeholder 4"/>
          <p:cNvSpPr>
            <a:spLocks noGrp="1"/>
          </p:cNvSpPr>
          <p:nvPr>
            <p:ph type="body" idx="1"/>
          </p:nvPr>
        </p:nvSpPr>
        <p:spPr>
          <a:xfrm>
            <a:off x="457200" y="1371600"/>
            <a:ext cx="4040188" cy="685801"/>
          </a:xfrm>
        </p:spPr>
        <p:txBody>
          <a:bodyPr>
            <a:normAutofit/>
          </a:bodyPr>
          <a:lstStyle/>
          <a:p>
            <a:pPr algn="ctr"/>
            <a:r>
              <a:rPr lang="en-US" b="1" i="1" u="sng" dirty="0" smtClean="0"/>
              <a:t>Ida Tarbell</a:t>
            </a:r>
          </a:p>
        </p:txBody>
      </p:sp>
      <p:sp>
        <p:nvSpPr>
          <p:cNvPr id="6" name="Content Placeholder 5"/>
          <p:cNvSpPr>
            <a:spLocks noGrp="1"/>
          </p:cNvSpPr>
          <p:nvPr>
            <p:ph sz="quarter" idx="2"/>
          </p:nvPr>
        </p:nvSpPr>
        <p:spPr>
          <a:xfrm>
            <a:off x="457200" y="1981200"/>
            <a:ext cx="4040188" cy="4144963"/>
          </a:xfrm>
        </p:spPr>
        <p:txBody>
          <a:bodyPr>
            <a:normAutofit fontScale="92500" lnSpcReduction="20000"/>
          </a:bodyPr>
          <a:lstStyle/>
          <a:p>
            <a:r>
              <a:rPr lang="en-US" dirty="0" smtClean="0"/>
              <a:t>Her father and brother worked for the Pure Oil Company and were out-competed by Standard Oil and had to sell</a:t>
            </a:r>
          </a:p>
          <a:p>
            <a:r>
              <a:rPr lang="en-US" dirty="0" smtClean="0"/>
              <a:t>She devoted her life to bringing down Standard Oil the way Thomas Nast had brought down Boss Tweed</a:t>
            </a:r>
          </a:p>
          <a:p>
            <a:r>
              <a:rPr lang="en-US" dirty="0" smtClean="0"/>
              <a:t>Many credit her with helping bring about the US </a:t>
            </a:r>
            <a:r>
              <a:rPr lang="en-US" dirty="0" err="1" smtClean="0"/>
              <a:t>vs</a:t>
            </a:r>
            <a:r>
              <a:rPr lang="en-US" dirty="0" smtClean="0"/>
              <a:t> Standard Oil Case</a:t>
            </a:r>
            <a:endParaRPr lang="en-US" dirty="0"/>
          </a:p>
        </p:txBody>
      </p:sp>
      <p:sp>
        <p:nvSpPr>
          <p:cNvPr id="8" name="Content Placeholder 7"/>
          <p:cNvSpPr>
            <a:spLocks noGrp="1"/>
          </p:cNvSpPr>
          <p:nvPr>
            <p:ph sz="quarter" idx="4"/>
          </p:nvPr>
        </p:nvSpPr>
        <p:spPr/>
        <p:txBody>
          <a:bodyPr>
            <a:normAutofit fontScale="92500"/>
          </a:bodyPr>
          <a:lstStyle/>
          <a:p>
            <a:r>
              <a:rPr lang="en-US" dirty="0" smtClean="0"/>
              <a:t>McClure’s magazine published her articles which often made emotional arguments and did not reflect a knowledge of economic realities</a:t>
            </a:r>
          </a:p>
          <a:p>
            <a:r>
              <a:rPr lang="en-US" dirty="0" smtClean="0"/>
              <a:t>Even she admired the efficiency of Standard Oil, but resented its success</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27000"/>
            <a:ext cx="1547339" cy="2124075"/>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37397948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1000"/>
                                        <p:tgtEl>
                                          <p:spTgt spid="8">
                                            <p:txEl>
                                              <p:pRg st="1" end="1"/>
                                            </p:txEl>
                                          </p:spTgt>
                                        </p:tgtEl>
                                      </p:cBhvr>
                                    </p:animEffect>
                                    <p:anim calcmode="lin" valueType="num">
                                      <p:cBhvr>
                                        <p:cTn id="3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“MUCKRAKERS”</a:t>
            </a:r>
            <a:endParaRPr lang="en-US" dirty="0"/>
          </a:p>
        </p:txBody>
      </p:sp>
      <p:sp>
        <p:nvSpPr>
          <p:cNvPr id="5" name="Text Placeholder 4"/>
          <p:cNvSpPr>
            <a:spLocks noGrp="1"/>
          </p:cNvSpPr>
          <p:nvPr>
            <p:ph type="body" idx="1"/>
          </p:nvPr>
        </p:nvSpPr>
        <p:spPr>
          <a:xfrm>
            <a:off x="457200" y="1535113"/>
            <a:ext cx="4040188" cy="522288"/>
          </a:xfrm>
        </p:spPr>
        <p:txBody>
          <a:bodyPr>
            <a:normAutofit/>
          </a:bodyPr>
          <a:lstStyle/>
          <a:p>
            <a:pPr algn="ctr"/>
            <a:r>
              <a:rPr lang="en-US" b="1" i="1" u="sng" dirty="0" smtClean="0"/>
              <a:t>Lincoln </a:t>
            </a:r>
            <a:r>
              <a:rPr lang="en-US" b="1" i="1" u="sng" dirty="0" err="1" smtClean="0"/>
              <a:t>steffens</a:t>
            </a:r>
            <a:endParaRPr lang="en-US" b="1" i="1" u="sng" dirty="0" smtClean="0"/>
          </a:p>
        </p:txBody>
      </p:sp>
      <p:sp>
        <p:nvSpPr>
          <p:cNvPr id="6" name="Content Placeholder 5"/>
          <p:cNvSpPr>
            <a:spLocks noGrp="1"/>
          </p:cNvSpPr>
          <p:nvPr>
            <p:ph sz="quarter" idx="2"/>
          </p:nvPr>
        </p:nvSpPr>
        <p:spPr>
          <a:xfrm>
            <a:off x="457200" y="1981200"/>
            <a:ext cx="4040188" cy="4876800"/>
          </a:xfrm>
        </p:spPr>
        <p:txBody>
          <a:bodyPr>
            <a:normAutofit/>
          </a:bodyPr>
          <a:lstStyle/>
          <a:p>
            <a:r>
              <a:rPr lang="en-US" dirty="0" smtClean="0"/>
              <a:t>Covered the Soviet Revolution and declared “I have seen the future and it works!”</a:t>
            </a:r>
          </a:p>
          <a:p>
            <a:r>
              <a:rPr lang="en-US" dirty="0" smtClean="0"/>
              <a:t>He strongly believed that the U.S. should adopt Socialism, because he believed that it would benefit everyone</a:t>
            </a:r>
          </a:p>
          <a:p>
            <a:endParaRPr lang="en-US" dirty="0"/>
          </a:p>
        </p:txBody>
      </p:sp>
      <p:sp>
        <p:nvSpPr>
          <p:cNvPr id="8" name="Content Placeholder 7"/>
          <p:cNvSpPr>
            <a:spLocks noGrp="1"/>
          </p:cNvSpPr>
          <p:nvPr>
            <p:ph sz="quarter" idx="4"/>
          </p:nvPr>
        </p:nvSpPr>
        <p:spPr>
          <a:xfrm>
            <a:off x="4724400" y="2362200"/>
            <a:ext cx="3962400" cy="4343400"/>
          </a:xfrm>
        </p:spPr>
        <p:txBody>
          <a:bodyPr>
            <a:normAutofit/>
          </a:bodyPr>
          <a:lstStyle/>
          <a:p>
            <a:r>
              <a:rPr lang="en-US" dirty="0" smtClean="0"/>
              <a:t>He also wrote for McClure’s magazine along with Tarbell and Baker</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533400"/>
            <a:ext cx="1524000" cy="1752600"/>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18390481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“MUCKRAKERS”</a:t>
            </a:r>
            <a:endParaRPr lang="en-US" dirty="0"/>
          </a:p>
        </p:txBody>
      </p:sp>
      <p:sp>
        <p:nvSpPr>
          <p:cNvPr id="5" name="Text Placeholder 4"/>
          <p:cNvSpPr>
            <a:spLocks noGrp="1"/>
          </p:cNvSpPr>
          <p:nvPr>
            <p:ph type="body" idx="1"/>
          </p:nvPr>
        </p:nvSpPr>
        <p:spPr>
          <a:xfrm>
            <a:off x="457200" y="1535113"/>
            <a:ext cx="4040188" cy="522288"/>
          </a:xfrm>
        </p:spPr>
        <p:txBody>
          <a:bodyPr>
            <a:normAutofit/>
          </a:bodyPr>
          <a:lstStyle/>
          <a:p>
            <a:pPr algn="ctr"/>
            <a:r>
              <a:rPr lang="en-US" b="1" i="1" u="sng" dirty="0" smtClean="0"/>
              <a:t>Ray </a:t>
            </a:r>
            <a:r>
              <a:rPr lang="en-US" b="1" i="1" u="sng" dirty="0" err="1" smtClean="0"/>
              <a:t>stannard</a:t>
            </a:r>
            <a:r>
              <a:rPr lang="en-US" b="1" i="1" u="sng" dirty="0" smtClean="0"/>
              <a:t> baker</a:t>
            </a:r>
          </a:p>
        </p:txBody>
      </p:sp>
      <p:sp>
        <p:nvSpPr>
          <p:cNvPr id="6" name="Content Placeholder 5"/>
          <p:cNvSpPr>
            <a:spLocks noGrp="1"/>
          </p:cNvSpPr>
          <p:nvPr>
            <p:ph sz="quarter" idx="2"/>
          </p:nvPr>
        </p:nvSpPr>
        <p:spPr>
          <a:xfrm>
            <a:off x="457200" y="1981200"/>
            <a:ext cx="4040188" cy="4144963"/>
          </a:xfrm>
        </p:spPr>
        <p:txBody>
          <a:bodyPr>
            <a:normAutofit/>
          </a:bodyPr>
          <a:lstStyle/>
          <a:p>
            <a:r>
              <a:rPr lang="en-US" dirty="0" smtClean="0"/>
              <a:t>Wrote for McClure’s Magazine along with Tarbell and Steffens</a:t>
            </a:r>
          </a:p>
          <a:p>
            <a:r>
              <a:rPr lang="en-US" dirty="0" smtClean="0"/>
              <a:t>Wrote under the alias David Grayson</a:t>
            </a:r>
          </a:p>
          <a:p>
            <a:r>
              <a:rPr lang="en-US" dirty="0" smtClean="0"/>
              <a:t>Covered the events of the Pullman Strike and Coxey’s Army with graphic detail</a:t>
            </a:r>
          </a:p>
          <a:p>
            <a:r>
              <a:rPr lang="en-US" dirty="0" smtClean="0"/>
              <a:t>He </a:t>
            </a:r>
          </a:p>
          <a:p>
            <a:endParaRPr lang="en-US" dirty="0"/>
          </a:p>
        </p:txBody>
      </p:sp>
      <p:sp>
        <p:nvSpPr>
          <p:cNvPr id="8" name="Content Placeholder 7"/>
          <p:cNvSpPr>
            <a:spLocks noGrp="1"/>
          </p:cNvSpPr>
          <p:nvPr>
            <p:ph sz="quarter" idx="4"/>
          </p:nvPr>
        </p:nvSpPr>
        <p:spPr>
          <a:xfrm>
            <a:off x="4724400" y="2362200"/>
            <a:ext cx="3962400" cy="4343400"/>
          </a:xfrm>
        </p:spPr>
        <p:txBody>
          <a:bodyPr>
            <a:normAutofit/>
          </a:bodyPr>
          <a:lstStyle/>
          <a:p>
            <a:r>
              <a:rPr lang="en-US" dirty="0" smtClean="0"/>
              <a:t>Wrote an 8-volume biography of Woodrow Wilson after supporting his campaign in 1912</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604" y="304800"/>
            <a:ext cx="1477191" cy="1752600"/>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28714423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“MUCKRAKERS”</a:t>
            </a:r>
            <a:endParaRPr lang="en-US" dirty="0"/>
          </a:p>
        </p:txBody>
      </p:sp>
      <p:sp>
        <p:nvSpPr>
          <p:cNvPr id="5" name="Text Placeholder 4"/>
          <p:cNvSpPr>
            <a:spLocks noGrp="1"/>
          </p:cNvSpPr>
          <p:nvPr>
            <p:ph type="body" idx="1"/>
          </p:nvPr>
        </p:nvSpPr>
        <p:spPr>
          <a:xfrm>
            <a:off x="457200" y="1535113"/>
            <a:ext cx="4040188" cy="522288"/>
          </a:xfrm>
        </p:spPr>
        <p:txBody>
          <a:bodyPr>
            <a:normAutofit/>
          </a:bodyPr>
          <a:lstStyle/>
          <a:p>
            <a:pPr algn="ctr"/>
            <a:r>
              <a:rPr lang="en-US" b="1" i="1" u="sng" dirty="0" smtClean="0"/>
              <a:t>Upton </a:t>
            </a:r>
            <a:r>
              <a:rPr lang="en-US" b="1" i="1" u="sng" dirty="0" err="1" smtClean="0"/>
              <a:t>sinclair</a:t>
            </a:r>
            <a:endParaRPr lang="en-US" b="1" i="1" u="sng" dirty="0" smtClean="0"/>
          </a:p>
        </p:txBody>
      </p:sp>
      <p:sp>
        <p:nvSpPr>
          <p:cNvPr id="6" name="Content Placeholder 5"/>
          <p:cNvSpPr>
            <a:spLocks noGrp="1"/>
          </p:cNvSpPr>
          <p:nvPr>
            <p:ph sz="quarter" idx="2"/>
          </p:nvPr>
        </p:nvSpPr>
        <p:spPr>
          <a:xfrm>
            <a:off x="457200" y="1981200"/>
            <a:ext cx="4040188" cy="4144963"/>
          </a:xfrm>
        </p:spPr>
        <p:txBody>
          <a:bodyPr>
            <a:normAutofit lnSpcReduction="10000"/>
          </a:bodyPr>
          <a:lstStyle/>
          <a:p>
            <a:r>
              <a:rPr lang="en-US" dirty="0" smtClean="0"/>
              <a:t>Wrote a novel called “The Jungle” which was </a:t>
            </a:r>
            <a:r>
              <a:rPr lang="en-US" smtClean="0"/>
              <a:t>a fictitious book </a:t>
            </a:r>
            <a:r>
              <a:rPr lang="en-US" dirty="0" smtClean="0"/>
              <a:t>loosely based on 2 weeks of time spent in a Chicago Meat-Packing plant</a:t>
            </a:r>
          </a:p>
          <a:p>
            <a:r>
              <a:rPr lang="en-US" dirty="0" smtClean="0">
                <a:hlinkClick r:id="rId2"/>
              </a:rPr>
              <a:t>Although not factual</a:t>
            </a:r>
            <a:r>
              <a:rPr lang="en-US" dirty="0" smtClean="0"/>
              <a:t>, it left such an impression on the American public, that they hailed the passage of the Meat Inspection Act in 1906</a:t>
            </a:r>
            <a:endParaRPr lang="en-US" dirty="0"/>
          </a:p>
        </p:txBody>
      </p:sp>
      <p:sp>
        <p:nvSpPr>
          <p:cNvPr id="8" name="Content Placeholder 7"/>
          <p:cNvSpPr>
            <a:spLocks noGrp="1"/>
          </p:cNvSpPr>
          <p:nvPr>
            <p:ph sz="quarter" idx="4"/>
          </p:nvPr>
        </p:nvSpPr>
        <p:spPr>
          <a:xfrm>
            <a:off x="4724400" y="2362200"/>
            <a:ext cx="3962400" cy="3763963"/>
          </a:xfrm>
        </p:spPr>
        <p:txBody>
          <a:bodyPr>
            <a:normAutofit fontScale="92500" lnSpcReduction="20000"/>
          </a:bodyPr>
          <a:lstStyle/>
          <a:p>
            <a:r>
              <a:rPr lang="en-US" dirty="0" smtClean="0"/>
              <a:t>Sinclair knew that the Meat Inspection Act was a betrayal, because the plants were already being inspected by government officials</a:t>
            </a:r>
          </a:p>
          <a:p>
            <a:r>
              <a:rPr lang="en-US" dirty="0" smtClean="0"/>
              <a:t>The Act allowed large packers to continue their practices while helping create rules that kept smaller packers from entering the meat packing industry</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46733"/>
            <a:ext cx="1547339" cy="2084609"/>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3894265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ACTIVISTS</a:t>
            </a:r>
            <a:endParaRPr lang="en-US" dirty="0"/>
          </a:p>
        </p:txBody>
      </p:sp>
      <p:sp>
        <p:nvSpPr>
          <p:cNvPr id="5" name="Text Placeholder 4"/>
          <p:cNvSpPr>
            <a:spLocks noGrp="1"/>
          </p:cNvSpPr>
          <p:nvPr>
            <p:ph type="body" idx="1"/>
          </p:nvPr>
        </p:nvSpPr>
        <p:spPr>
          <a:xfrm>
            <a:off x="457200" y="1535113"/>
            <a:ext cx="4040188" cy="522288"/>
          </a:xfrm>
        </p:spPr>
        <p:txBody>
          <a:bodyPr>
            <a:normAutofit/>
          </a:bodyPr>
          <a:lstStyle/>
          <a:p>
            <a:pPr algn="ctr"/>
            <a:r>
              <a:rPr lang="en-US" b="1" i="1" u="sng" dirty="0" smtClean="0"/>
              <a:t>JANE ADDAMS</a:t>
            </a:r>
          </a:p>
        </p:txBody>
      </p:sp>
      <p:sp>
        <p:nvSpPr>
          <p:cNvPr id="6" name="Content Placeholder 5"/>
          <p:cNvSpPr>
            <a:spLocks noGrp="1"/>
          </p:cNvSpPr>
          <p:nvPr>
            <p:ph sz="quarter" idx="2"/>
          </p:nvPr>
        </p:nvSpPr>
        <p:spPr>
          <a:xfrm>
            <a:off x="457200" y="1981200"/>
            <a:ext cx="4040188" cy="4144963"/>
          </a:xfrm>
        </p:spPr>
        <p:txBody>
          <a:bodyPr>
            <a:normAutofit/>
          </a:bodyPr>
          <a:lstStyle/>
          <a:p>
            <a:r>
              <a:rPr lang="en-US" dirty="0" smtClean="0"/>
              <a:t>Led the Hull House in Chicago Illinois</a:t>
            </a:r>
          </a:p>
          <a:p>
            <a:r>
              <a:rPr lang="en-US" dirty="0" smtClean="0"/>
              <a:t>Helped the Settlement House movement that took immigrants into their buildings to:</a:t>
            </a:r>
          </a:p>
          <a:p>
            <a:pPr lvl="1"/>
            <a:r>
              <a:rPr lang="en-US" dirty="0" smtClean="0"/>
              <a:t>Christianize </a:t>
            </a:r>
          </a:p>
          <a:p>
            <a:pPr lvl="1"/>
            <a:r>
              <a:rPr lang="en-US" dirty="0" smtClean="0"/>
              <a:t>Educate for work</a:t>
            </a:r>
          </a:p>
          <a:p>
            <a:pPr lvl="1"/>
            <a:r>
              <a:rPr lang="en-US" dirty="0" smtClean="0"/>
              <a:t>Civilize for US culture</a:t>
            </a:r>
          </a:p>
          <a:p>
            <a:pPr lvl="1"/>
            <a:r>
              <a:rPr lang="en-US" dirty="0" smtClean="0"/>
              <a:t>Provide food and clothing</a:t>
            </a:r>
          </a:p>
          <a:p>
            <a:pPr lvl="1"/>
            <a:endParaRPr lang="en-US" dirty="0"/>
          </a:p>
        </p:txBody>
      </p:sp>
      <p:sp>
        <p:nvSpPr>
          <p:cNvPr id="8" name="Content Placeholder 7"/>
          <p:cNvSpPr>
            <a:spLocks noGrp="1"/>
          </p:cNvSpPr>
          <p:nvPr>
            <p:ph sz="quarter" idx="4"/>
          </p:nvPr>
        </p:nvSpPr>
        <p:spPr>
          <a:xfrm>
            <a:off x="4724400" y="2362200"/>
            <a:ext cx="3962400" cy="3763963"/>
          </a:xfrm>
        </p:spPr>
        <p:txBody>
          <a:bodyPr>
            <a:normAutofit lnSpcReduction="10000"/>
          </a:bodyPr>
          <a:lstStyle/>
          <a:p>
            <a:r>
              <a:rPr lang="en-US" dirty="0" smtClean="0"/>
              <a:t>Addams wanted to be sure that her workers were </a:t>
            </a:r>
            <a:r>
              <a:rPr lang="en-US" dirty="0" err="1" smtClean="0"/>
              <a:t>pietists</a:t>
            </a:r>
            <a:r>
              <a:rPr lang="en-US" dirty="0" smtClean="0"/>
              <a:t>, as opposed to the liturgical variety of Christians</a:t>
            </a:r>
          </a:p>
          <a:p>
            <a:r>
              <a:rPr lang="en-US" dirty="0" smtClean="0"/>
              <a:t>This position was reflective of the </a:t>
            </a:r>
            <a:r>
              <a:rPr lang="en-US" dirty="0" err="1" smtClean="0"/>
              <a:t>pietists</a:t>
            </a:r>
            <a:r>
              <a:rPr lang="en-US" dirty="0" smtClean="0"/>
              <a:t> who wanted to use faith to change society</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775" y="146733"/>
            <a:ext cx="1518589" cy="2084609"/>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15467380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ACTIVISTS</a:t>
            </a:r>
            <a:endParaRPr lang="en-US" dirty="0"/>
          </a:p>
        </p:txBody>
      </p:sp>
      <p:sp>
        <p:nvSpPr>
          <p:cNvPr id="5" name="Text Placeholder 4"/>
          <p:cNvSpPr>
            <a:spLocks noGrp="1"/>
          </p:cNvSpPr>
          <p:nvPr>
            <p:ph type="body" idx="1"/>
          </p:nvPr>
        </p:nvSpPr>
        <p:spPr>
          <a:xfrm>
            <a:off x="457200" y="1535113"/>
            <a:ext cx="4040188" cy="522288"/>
          </a:xfrm>
        </p:spPr>
        <p:txBody>
          <a:bodyPr>
            <a:normAutofit/>
          </a:bodyPr>
          <a:lstStyle/>
          <a:p>
            <a:pPr algn="ctr"/>
            <a:r>
              <a:rPr lang="en-US" b="1" i="1" u="sng" dirty="0" smtClean="0"/>
              <a:t>CARRIE CHAMPAN CATT</a:t>
            </a:r>
          </a:p>
        </p:txBody>
      </p:sp>
      <p:sp>
        <p:nvSpPr>
          <p:cNvPr id="6" name="Content Placeholder 5"/>
          <p:cNvSpPr>
            <a:spLocks noGrp="1"/>
          </p:cNvSpPr>
          <p:nvPr>
            <p:ph sz="quarter" idx="2"/>
          </p:nvPr>
        </p:nvSpPr>
        <p:spPr>
          <a:xfrm>
            <a:off x="457200" y="1981200"/>
            <a:ext cx="4040188" cy="4144963"/>
          </a:xfrm>
        </p:spPr>
        <p:txBody>
          <a:bodyPr>
            <a:normAutofit/>
          </a:bodyPr>
          <a:lstStyle/>
          <a:p>
            <a:r>
              <a:rPr lang="en-US" dirty="0" smtClean="0"/>
              <a:t>Began her activist career as a Prohibitionist, much like other female </a:t>
            </a:r>
            <a:r>
              <a:rPr lang="en-US" dirty="0" err="1" smtClean="0"/>
              <a:t>pietists</a:t>
            </a:r>
            <a:endParaRPr lang="en-US" dirty="0" smtClean="0"/>
          </a:p>
          <a:p>
            <a:r>
              <a:rPr lang="en-US" dirty="0" smtClean="0"/>
              <a:t>She followed Susan B. Anthony as the President of the </a:t>
            </a:r>
            <a:r>
              <a:rPr lang="en-US" dirty="0" smtClean="0">
                <a:hlinkClick r:id="rId2"/>
              </a:rPr>
              <a:t>National American Woman Suffrage Association</a:t>
            </a:r>
            <a:endParaRPr lang="en-US" dirty="0"/>
          </a:p>
        </p:txBody>
      </p:sp>
      <p:sp>
        <p:nvSpPr>
          <p:cNvPr id="8" name="Content Placeholder 7"/>
          <p:cNvSpPr>
            <a:spLocks noGrp="1"/>
          </p:cNvSpPr>
          <p:nvPr>
            <p:ph sz="quarter" idx="4"/>
          </p:nvPr>
        </p:nvSpPr>
        <p:spPr>
          <a:xfrm>
            <a:off x="4724400" y="2362200"/>
            <a:ext cx="3962400" cy="3763963"/>
          </a:xfrm>
        </p:spPr>
        <p:txBody>
          <a:bodyPr>
            <a:normAutofit fontScale="92500" lnSpcReduction="20000"/>
          </a:bodyPr>
          <a:lstStyle/>
          <a:p>
            <a:r>
              <a:rPr lang="en-US" dirty="0" smtClean="0"/>
              <a:t>NAWSA was created when 2 groups merged to gain the vote:</a:t>
            </a:r>
          </a:p>
          <a:p>
            <a:pPr lvl="1"/>
            <a:r>
              <a:rPr lang="en-US" dirty="0" smtClean="0"/>
              <a:t>National Woman Suffrage Association</a:t>
            </a:r>
          </a:p>
          <a:p>
            <a:pPr lvl="1"/>
            <a:r>
              <a:rPr lang="en-US" dirty="0" smtClean="0"/>
              <a:t>American Woman Suffrage Association</a:t>
            </a:r>
          </a:p>
          <a:p>
            <a:r>
              <a:rPr lang="en-US" dirty="0" smtClean="0"/>
              <a:t>Eventually, suffrage was granted when Wilson realized that these women would be voting for his party if he pushed </a:t>
            </a:r>
            <a:r>
              <a:rPr lang="en-US" smtClean="0"/>
              <a:t>the 19</a:t>
            </a:r>
            <a:r>
              <a:rPr lang="en-US" baseline="30000" smtClean="0"/>
              <a:t>th</a:t>
            </a:r>
            <a:r>
              <a:rPr lang="en-US" smtClean="0"/>
              <a:t> </a:t>
            </a:r>
            <a:r>
              <a:rPr lang="en-US" dirty="0" smtClean="0"/>
              <a:t>Amendment</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775" y="179521"/>
            <a:ext cx="1518589" cy="2019033"/>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33504332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ACTIVISTS</a:t>
            </a:r>
            <a:endParaRPr lang="en-US" dirty="0"/>
          </a:p>
        </p:txBody>
      </p:sp>
      <p:sp>
        <p:nvSpPr>
          <p:cNvPr id="5" name="Text Placeholder 4"/>
          <p:cNvSpPr>
            <a:spLocks noGrp="1"/>
          </p:cNvSpPr>
          <p:nvPr>
            <p:ph type="body" idx="1"/>
          </p:nvPr>
        </p:nvSpPr>
        <p:spPr>
          <a:xfrm>
            <a:off x="457200" y="1535113"/>
            <a:ext cx="4040188" cy="522288"/>
          </a:xfrm>
        </p:spPr>
        <p:txBody>
          <a:bodyPr>
            <a:normAutofit/>
          </a:bodyPr>
          <a:lstStyle/>
          <a:p>
            <a:pPr algn="ctr"/>
            <a:r>
              <a:rPr lang="en-US" b="1" i="1" u="sng" dirty="0" smtClean="0"/>
              <a:t>Eugene debs</a:t>
            </a:r>
          </a:p>
        </p:txBody>
      </p:sp>
      <p:sp>
        <p:nvSpPr>
          <p:cNvPr id="6" name="Content Placeholder 5"/>
          <p:cNvSpPr>
            <a:spLocks noGrp="1"/>
          </p:cNvSpPr>
          <p:nvPr>
            <p:ph sz="quarter" idx="2"/>
          </p:nvPr>
        </p:nvSpPr>
        <p:spPr>
          <a:xfrm>
            <a:off x="457200" y="1981200"/>
            <a:ext cx="4040188" cy="4144963"/>
          </a:xfrm>
        </p:spPr>
        <p:txBody>
          <a:bodyPr>
            <a:normAutofit lnSpcReduction="10000"/>
          </a:bodyPr>
          <a:lstStyle/>
          <a:p>
            <a:r>
              <a:rPr lang="en-US" dirty="0" smtClean="0"/>
              <a:t>Eugene Debs was a Socialist and Railroad Union Leader that led the Pullman Strike in Chicago, not a Progressive</a:t>
            </a:r>
          </a:p>
          <a:p>
            <a:r>
              <a:rPr lang="en-US" dirty="0" smtClean="0"/>
              <a:t>Socialists advocated the government take over of the “Means of Production”</a:t>
            </a:r>
          </a:p>
          <a:p>
            <a:pPr lvl="1"/>
            <a:r>
              <a:rPr lang="en-US" dirty="0" smtClean="0"/>
              <a:t>Factories, Roads, Steel, Oil, Railroads</a:t>
            </a:r>
            <a:endParaRPr lang="en-US" dirty="0"/>
          </a:p>
        </p:txBody>
      </p:sp>
      <p:sp>
        <p:nvSpPr>
          <p:cNvPr id="8" name="Content Placeholder 7"/>
          <p:cNvSpPr>
            <a:spLocks noGrp="1"/>
          </p:cNvSpPr>
          <p:nvPr>
            <p:ph sz="quarter" idx="4"/>
          </p:nvPr>
        </p:nvSpPr>
        <p:spPr>
          <a:xfrm>
            <a:off x="4724400" y="2362200"/>
            <a:ext cx="3962400" cy="3763963"/>
          </a:xfrm>
        </p:spPr>
        <p:txBody>
          <a:bodyPr>
            <a:normAutofit lnSpcReduction="10000"/>
          </a:bodyPr>
          <a:lstStyle/>
          <a:p>
            <a:r>
              <a:rPr lang="en-US" dirty="0" smtClean="0"/>
              <a:t>Debs </a:t>
            </a:r>
            <a:r>
              <a:rPr lang="en-US" dirty="0" smtClean="0">
                <a:hlinkClick r:id="rId2"/>
              </a:rPr>
              <a:t>criticized the U.S. role in World War 1 </a:t>
            </a:r>
            <a:r>
              <a:rPr lang="en-US" dirty="0" smtClean="0"/>
              <a:t>and encouraged men to dodge the draft</a:t>
            </a:r>
          </a:p>
          <a:p>
            <a:r>
              <a:rPr lang="en-US" dirty="0" smtClean="0"/>
              <a:t>He was arrested under the Espionage Act of 1917 and Sedition Act of 1918</a:t>
            </a:r>
          </a:p>
          <a:p>
            <a:r>
              <a:rPr lang="en-US" dirty="0" smtClean="0"/>
              <a:t>He ran for President in 1920 from prison</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34" y="146733"/>
            <a:ext cx="1288871" cy="2084609"/>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33504332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ACTIVISTS</a:t>
            </a:r>
            <a:endParaRPr lang="en-US" dirty="0"/>
          </a:p>
        </p:txBody>
      </p:sp>
      <p:sp>
        <p:nvSpPr>
          <p:cNvPr id="5" name="Text Placeholder 4"/>
          <p:cNvSpPr>
            <a:spLocks noGrp="1"/>
          </p:cNvSpPr>
          <p:nvPr>
            <p:ph type="body" idx="1"/>
          </p:nvPr>
        </p:nvSpPr>
        <p:spPr>
          <a:xfrm>
            <a:off x="457200" y="1535113"/>
            <a:ext cx="4040188" cy="522288"/>
          </a:xfrm>
        </p:spPr>
        <p:txBody>
          <a:bodyPr>
            <a:normAutofit/>
          </a:bodyPr>
          <a:lstStyle/>
          <a:p>
            <a:pPr algn="ctr"/>
            <a:r>
              <a:rPr lang="en-US" b="1" i="1" u="sng" dirty="0" smtClean="0"/>
              <a:t>John </a:t>
            </a:r>
            <a:r>
              <a:rPr lang="en-US" b="1" i="1" u="sng" dirty="0" err="1" smtClean="0"/>
              <a:t>muir</a:t>
            </a:r>
            <a:endParaRPr lang="en-US" b="1" i="1" u="sng" dirty="0" smtClean="0"/>
          </a:p>
        </p:txBody>
      </p:sp>
      <p:sp>
        <p:nvSpPr>
          <p:cNvPr id="6" name="Content Placeholder 5"/>
          <p:cNvSpPr>
            <a:spLocks noGrp="1"/>
          </p:cNvSpPr>
          <p:nvPr>
            <p:ph sz="quarter" idx="2"/>
          </p:nvPr>
        </p:nvSpPr>
        <p:spPr>
          <a:xfrm>
            <a:off x="457200" y="1981200"/>
            <a:ext cx="4040188" cy="4144963"/>
          </a:xfrm>
        </p:spPr>
        <p:txBody>
          <a:bodyPr>
            <a:normAutofit/>
          </a:bodyPr>
          <a:lstStyle/>
          <a:p>
            <a:r>
              <a:rPr lang="en-US" dirty="0" smtClean="0"/>
              <a:t>Muir was an early </a:t>
            </a:r>
            <a:r>
              <a:rPr lang="en-US" dirty="0" smtClean="0"/>
              <a:t>pres</a:t>
            </a:r>
            <a:r>
              <a:rPr lang="en-US" dirty="0" smtClean="0"/>
              <a:t>ervationist </a:t>
            </a:r>
            <a:r>
              <a:rPr lang="en-US" dirty="0" smtClean="0"/>
              <a:t>who created the Sierra Club</a:t>
            </a:r>
          </a:p>
          <a:p>
            <a:r>
              <a:rPr lang="en-US" dirty="0" smtClean="0"/>
              <a:t>He invited Teddy Roosevelt to join him for camping in Yosemite Valley and the </a:t>
            </a:r>
            <a:r>
              <a:rPr lang="en-US" dirty="0" smtClean="0">
                <a:hlinkClick r:id="rId2"/>
              </a:rPr>
              <a:t>Hetch </a:t>
            </a:r>
            <a:r>
              <a:rPr lang="en-US" dirty="0" err="1" smtClean="0">
                <a:hlinkClick r:id="rId2"/>
              </a:rPr>
              <a:t>Heche</a:t>
            </a:r>
            <a:r>
              <a:rPr lang="en-US" dirty="0" smtClean="0">
                <a:hlinkClick r:id="rId2"/>
              </a:rPr>
              <a:t> </a:t>
            </a:r>
            <a:r>
              <a:rPr lang="en-US" dirty="0" smtClean="0"/>
              <a:t>Valley</a:t>
            </a:r>
          </a:p>
          <a:p>
            <a:endParaRPr lang="en-US" dirty="0"/>
          </a:p>
        </p:txBody>
      </p:sp>
      <p:sp>
        <p:nvSpPr>
          <p:cNvPr id="8" name="Content Placeholder 7"/>
          <p:cNvSpPr>
            <a:spLocks noGrp="1"/>
          </p:cNvSpPr>
          <p:nvPr>
            <p:ph sz="quarter" idx="4"/>
          </p:nvPr>
        </p:nvSpPr>
        <p:spPr>
          <a:xfrm>
            <a:off x="4724400" y="2362200"/>
            <a:ext cx="3962400" cy="3763963"/>
          </a:xfrm>
        </p:spPr>
        <p:txBody>
          <a:bodyPr>
            <a:normAutofit fontScale="92500"/>
          </a:bodyPr>
          <a:lstStyle/>
          <a:p>
            <a:r>
              <a:rPr lang="en-US" dirty="0" smtClean="0"/>
              <a:t>National Park Service was created in 1914 to create parks and to limit commercial development in those parks</a:t>
            </a:r>
          </a:p>
          <a:p>
            <a:r>
              <a:rPr lang="en-US" dirty="0" smtClean="0"/>
              <a:t>Muir was a Preservationist, not a Conservationist and advocated that trees never be cut down</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356" y="146733"/>
            <a:ext cx="1491427" cy="2084609"/>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33504332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ACTIVISTS</a:t>
            </a:r>
            <a:endParaRPr lang="en-US" dirty="0"/>
          </a:p>
        </p:txBody>
      </p:sp>
      <p:sp>
        <p:nvSpPr>
          <p:cNvPr id="5" name="Text Placeholder 4"/>
          <p:cNvSpPr>
            <a:spLocks noGrp="1"/>
          </p:cNvSpPr>
          <p:nvPr>
            <p:ph type="body" idx="1"/>
          </p:nvPr>
        </p:nvSpPr>
        <p:spPr>
          <a:xfrm>
            <a:off x="457200" y="1535113"/>
            <a:ext cx="4040188" cy="522288"/>
          </a:xfrm>
        </p:spPr>
        <p:txBody>
          <a:bodyPr>
            <a:normAutofit/>
          </a:bodyPr>
          <a:lstStyle/>
          <a:p>
            <a:pPr algn="ctr"/>
            <a:r>
              <a:rPr lang="en-US" b="1" i="1" u="sng" dirty="0" smtClean="0"/>
              <a:t>Gifford </a:t>
            </a:r>
            <a:r>
              <a:rPr lang="en-US" b="1" i="1" u="sng" dirty="0" err="1" smtClean="0"/>
              <a:t>pinchot</a:t>
            </a:r>
            <a:endParaRPr lang="en-US" b="1" i="1" u="sng" dirty="0" smtClean="0"/>
          </a:p>
        </p:txBody>
      </p:sp>
      <p:sp>
        <p:nvSpPr>
          <p:cNvPr id="6" name="Content Placeholder 5"/>
          <p:cNvSpPr>
            <a:spLocks noGrp="1"/>
          </p:cNvSpPr>
          <p:nvPr>
            <p:ph sz="quarter" idx="2"/>
          </p:nvPr>
        </p:nvSpPr>
        <p:spPr>
          <a:xfrm>
            <a:off x="457200" y="1981200"/>
            <a:ext cx="4040188" cy="4144963"/>
          </a:xfrm>
        </p:spPr>
        <p:txBody>
          <a:bodyPr>
            <a:normAutofit lnSpcReduction="10000"/>
          </a:bodyPr>
          <a:lstStyle/>
          <a:p>
            <a:r>
              <a:rPr lang="en-US" dirty="0" smtClean="0"/>
              <a:t>Pinchot helped create the US Forestry Service </a:t>
            </a:r>
          </a:p>
          <a:p>
            <a:r>
              <a:rPr lang="en-US" dirty="0" smtClean="0"/>
              <a:t>It was created to manage the resources within the National Parks</a:t>
            </a:r>
          </a:p>
          <a:p>
            <a:r>
              <a:rPr lang="en-US" dirty="0" smtClean="0"/>
              <a:t>Today, the Federal Government owns nearly half of the lands in the Western United States </a:t>
            </a:r>
            <a:endParaRPr lang="en-US" dirty="0"/>
          </a:p>
        </p:txBody>
      </p:sp>
      <p:sp>
        <p:nvSpPr>
          <p:cNvPr id="8" name="Content Placeholder 7"/>
          <p:cNvSpPr>
            <a:spLocks noGrp="1"/>
          </p:cNvSpPr>
          <p:nvPr>
            <p:ph sz="quarter" idx="4"/>
          </p:nvPr>
        </p:nvSpPr>
        <p:spPr>
          <a:xfrm>
            <a:off x="4724400" y="2362200"/>
            <a:ext cx="3962400" cy="3763963"/>
          </a:xfrm>
        </p:spPr>
        <p:txBody>
          <a:bodyPr>
            <a:normAutofit lnSpcReduction="10000"/>
          </a:bodyPr>
          <a:lstStyle/>
          <a:p>
            <a:r>
              <a:rPr lang="en-US" dirty="0" smtClean="0"/>
              <a:t>The Preservationist approach has led to the overplanting of trees throughout the National Parks</a:t>
            </a:r>
          </a:p>
          <a:p>
            <a:r>
              <a:rPr lang="en-US" dirty="0" smtClean="0"/>
              <a:t>This overplanting is seen in Yosemite Valley in these pictures:</a:t>
            </a:r>
          </a:p>
          <a:p>
            <a:pPr lvl="1"/>
            <a:r>
              <a:rPr lang="en-US" dirty="0" smtClean="0">
                <a:hlinkClick r:id="rId2"/>
              </a:rPr>
              <a:t>Natural Valley Floor</a:t>
            </a:r>
            <a:endParaRPr lang="en-US" dirty="0" smtClean="0"/>
          </a:p>
          <a:p>
            <a:pPr lvl="1"/>
            <a:r>
              <a:rPr lang="en-US" dirty="0" smtClean="0">
                <a:hlinkClick r:id="rId3"/>
              </a:rPr>
              <a:t>US Forestry Valley Floor</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775" y="239919"/>
            <a:ext cx="1518589" cy="1898236"/>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33504332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The Progressive Publications</a:t>
            </a:r>
          </a:p>
          <a:p>
            <a:pPr lvl="1"/>
            <a:r>
              <a:rPr lang="en-US" dirty="0" smtClean="0"/>
              <a:t>How did Progressive ideals get communicated?</a:t>
            </a:r>
          </a:p>
          <a:p>
            <a:r>
              <a:rPr lang="en-US" dirty="0" smtClean="0"/>
              <a:t>The Progressive Constitutional Amendments</a:t>
            </a:r>
          </a:p>
          <a:p>
            <a:pPr lvl="1"/>
            <a:r>
              <a:rPr lang="en-US" dirty="0" smtClean="0"/>
              <a:t>What were the common threads between them?</a:t>
            </a:r>
            <a:endParaRPr lang="en-US" dirty="0"/>
          </a:p>
        </p:txBody>
      </p:sp>
    </p:spTree>
    <p:extLst>
      <p:ext uri="{BB962C8B-B14F-4D97-AF65-F5344CB8AC3E}">
        <p14:creationId xmlns:p14="http://schemas.microsoft.com/office/powerpoint/2010/main" val="24252433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ACTIVISTS</a:t>
            </a:r>
            <a:endParaRPr lang="en-US" dirty="0"/>
          </a:p>
        </p:txBody>
      </p:sp>
      <p:sp>
        <p:nvSpPr>
          <p:cNvPr id="5" name="Text Placeholder 4"/>
          <p:cNvSpPr>
            <a:spLocks noGrp="1"/>
          </p:cNvSpPr>
          <p:nvPr>
            <p:ph type="body" idx="1"/>
          </p:nvPr>
        </p:nvSpPr>
        <p:spPr>
          <a:xfrm>
            <a:off x="457200" y="1535113"/>
            <a:ext cx="4040188" cy="522288"/>
          </a:xfrm>
        </p:spPr>
        <p:txBody>
          <a:bodyPr>
            <a:normAutofit fontScale="92500"/>
          </a:bodyPr>
          <a:lstStyle/>
          <a:p>
            <a:pPr algn="ctr"/>
            <a:r>
              <a:rPr lang="en-US" b="1" i="1" u="sng" dirty="0" smtClean="0"/>
              <a:t>Booker t. </a:t>
            </a:r>
            <a:r>
              <a:rPr lang="en-US" b="1" i="1" u="sng" dirty="0" err="1" smtClean="0"/>
              <a:t>washington</a:t>
            </a:r>
            <a:endParaRPr lang="en-US" b="1" i="1" u="sng" dirty="0" smtClean="0"/>
          </a:p>
        </p:txBody>
      </p:sp>
      <p:sp>
        <p:nvSpPr>
          <p:cNvPr id="6" name="Content Placeholder 5"/>
          <p:cNvSpPr>
            <a:spLocks noGrp="1"/>
          </p:cNvSpPr>
          <p:nvPr>
            <p:ph sz="quarter" idx="2"/>
          </p:nvPr>
        </p:nvSpPr>
        <p:spPr>
          <a:xfrm>
            <a:off x="457200" y="1981200"/>
            <a:ext cx="4040188" cy="4144963"/>
          </a:xfrm>
        </p:spPr>
        <p:txBody>
          <a:bodyPr>
            <a:normAutofit/>
          </a:bodyPr>
          <a:lstStyle/>
          <a:p>
            <a:r>
              <a:rPr lang="en-US" dirty="0" smtClean="0"/>
              <a:t>White Progressives almost completely ignored </a:t>
            </a:r>
            <a:r>
              <a:rPr lang="en-US" dirty="0"/>
              <a:t>African-Americans </a:t>
            </a:r>
            <a:r>
              <a:rPr lang="en-US" dirty="0" smtClean="0"/>
              <a:t>rights</a:t>
            </a:r>
          </a:p>
          <a:p>
            <a:r>
              <a:rPr lang="en-US" dirty="0" smtClean="0"/>
              <a:t>Washington </a:t>
            </a:r>
            <a:r>
              <a:rPr lang="en-US" dirty="0"/>
              <a:t>thought that Blacks should earn equality through education and hard work</a:t>
            </a:r>
          </a:p>
          <a:p>
            <a:endParaRPr lang="en-US" dirty="0" smtClean="0"/>
          </a:p>
        </p:txBody>
      </p:sp>
      <p:sp>
        <p:nvSpPr>
          <p:cNvPr id="8" name="Content Placeholder 7"/>
          <p:cNvSpPr>
            <a:spLocks noGrp="1"/>
          </p:cNvSpPr>
          <p:nvPr>
            <p:ph sz="quarter" idx="4"/>
          </p:nvPr>
        </p:nvSpPr>
        <p:spPr>
          <a:xfrm>
            <a:off x="4724400" y="2362200"/>
            <a:ext cx="3962400" cy="3763963"/>
          </a:xfrm>
        </p:spPr>
        <p:txBody>
          <a:bodyPr>
            <a:normAutofit fontScale="92500"/>
          </a:bodyPr>
          <a:lstStyle/>
          <a:p>
            <a:r>
              <a:rPr lang="en-US" dirty="0" smtClean="0"/>
              <a:t>He envisioned schools for southern Blacks and got matching grants from Sears Roebuck Co. of $25,000 to create them</a:t>
            </a:r>
          </a:p>
          <a:p>
            <a:r>
              <a:rPr lang="en-US" dirty="0" smtClean="0"/>
              <a:t>With those funds he helped found the Tuskegee Institute </a:t>
            </a:r>
          </a:p>
          <a:p>
            <a:r>
              <a:rPr lang="en-US" dirty="0" smtClean="0"/>
              <a:t>He also Gave the </a:t>
            </a:r>
            <a:r>
              <a:rPr lang="en-US" dirty="0" smtClean="0">
                <a:hlinkClick r:id="rId2"/>
              </a:rPr>
              <a:t>“Atlanta Compromise” Speech</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313" y="239919"/>
            <a:ext cx="1347513" cy="1898236"/>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8148947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ACTIVISTS</a:t>
            </a:r>
            <a:endParaRPr lang="en-US" dirty="0"/>
          </a:p>
        </p:txBody>
      </p:sp>
      <p:sp>
        <p:nvSpPr>
          <p:cNvPr id="5" name="Text Placeholder 4"/>
          <p:cNvSpPr>
            <a:spLocks noGrp="1"/>
          </p:cNvSpPr>
          <p:nvPr>
            <p:ph type="body" idx="1"/>
          </p:nvPr>
        </p:nvSpPr>
        <p:spPr>
          <a:xfrm>
            <a:off x="457200" y="1535113"/>
            <a:ext cx="4040188" cy="522288"/>
          </a:xfrm>
        </p:spPr>
        <p:txBody>
          <a:bodyPr>
            <a:normAutofit/>
          </a:bodyPr>
          <a:lstStyle/>
          <a:p>
            <a:pPr algn="ctr"/>
            <a:r>
              <a:rPr lang="en-US" b="1" i="1" u="sng" dirty="0" smtClean="0"/>
              <a:t>W.E.B. Dubois</a:t>
            </a:r>
          </a:p>
        </p:txBody>
      </p:sp>
      <p:sp>
        <p:nvSpPr>
          <p:cNvPr id="6" name="Content Placeholder 5"/>
          <p:cNvSpPr>
            <a:spLocks noGrp="1"/>
          </p:cNvSpPr>
          <p:nvPr>
            <p:ph sz="quarter" idx="2"/>
          </p:nvPr>
        </p:nvSpPr>
        <p:spPr>
          <a:xfrm>
            <a:off x="457200" y="1981200"/>
            <a:ext cx="4040188" cy="4144963"/>
          </a:xfrm>
        </p:spPr>
        <p:txBody>
          <a:bodyPr>
            <a:normAutofit lnSpcReduction="10000"/>
          </a:bodyPr>
          <a:lstStyle/>
          <a:p>
            <a:r>
              <a:rPr lang="en-US" dirty="0" smtClean="0"/>
              <a:t>He favored a more aggressive pursuit of equal rights for African-Americans than did Booker T. Washington </a:t>
            </a:r>
          </a:p>
          <a:p>
            <a:r>
              <a:rPr lang="en-US" dirty="0" smtClean="0"/>
              <a:t>He wanted to use the government to grant equal rights in voting and in all other areas, rather than using the marketplace of ideas</a:t>
            </a:r>
            <a:endParaRPr lang="en-US" dirty="0"/>
          </a:p>
        </p:txBody>
      </p:sp>
      <p:sp>
        <p:nvSpPr>
          <p:cNvPr id="8" name="Content Placeholder 7"/>
          <p:cNvSpPr>
            <a:spLocks noGrp="1"/>
          </p:cNvSpPr>
          <p:nvPr>
            <p:ph sz="quarter" idx="4"/>
          </p:nvPr>
        </p:nvSpPr>
        <p:spPr>
          <a:xfrm>
            <a:off x="4724400" y="2362200"/>
            <a:ext cx="3962400" cy="4343400"/>
          </a:xfrm>
        </p:spPr>
        <p:txBody>
          <a:bodyPr>
            <a:normAutofit lnSpcReduction="10000"/>
          </a:bodyPr>
          <a:lstStyle/>
          <a:p>
            <a:r>
              <a:rPr lang="en-US" dirty="0" smtClean="0"/>
              <a:t>The National Association for the Advancement of Colored People (NAACP) was his creation</a:t>
            </a:r>
          </a:p>
          <a:p>
            <a:r>
              <a:rPr lang="en-US" dirty="0" smtClean="0"/>
              <a:t>He wanted to use it to uncover and attack racist acts like lynching and institutions like Jim Crow Laws in the South</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74874"/>
            <a:ext cx="1599826" cy="2081592"/>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24401032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ACTIVISTS</a:t>
            </a:r>
            <a:endParaRPr lang="en-US" dirty="0"/>
          </a:p>
        </p:txBody>
      </p:sp>
      <p:sp>
        <p:nvSpPr>
          <p:cNvPr id="5" name="Text Placeholder 4"/>
          <p:cNvSpPr>
            <a:spLocks noGrp="1"/>
          </p:cNvSpPr>
          <p:nvPr>
            <p:ph type="body" idx="1"/>
          </p:nvPr>
        </p:nvSpPr>
        <p:spPr>
          <a:xfrm>
            <a:off x="457200" y="1535113"/>
            <a:ext cx="4040188" cy="522288"/>
          </a:xfrm>
        </p:spPr>
        <p:txBody>
          <a:bodyPr>
            <a:normAutofit fontScale="92500"/>
          </a:bodyPr>
          <a:lstStyle/>
          <a:p>
            <a:pPr algn="ctr"/>
            <a:r>
              <a:rPr lang="en-US" b="1" i="1" u="sng" dirty="0" smtClean="0"/>
              <a:t>Walter </a:t>
            </a:r>
            <a:r>
              <a:rPr lang="en-US" b="1" i="1" u="sng" dirty="0" err="1" smtClean="0"/>
              <a:t>Rauschenbush</a:t>
            </a:r>
            <a:endParaRPr lang="en-US" b="1" i="1" u="sng" dirty="0" smtClean="0"/>
          </a:p>
        </p:txBody>
      </p:sp>
      <p:sp>
        <p:nvSpPr>
          <p:cNvPr id="6" name="Content Placeholder 5"/>
          <p:cNvSpPr>
            <a:spLocks noGrp="1"/>
          </p:cNvSpPr>
          <p:nvPr>
            <p:ph sz="quarter" idx="2"/>
          </p:nvPr>
        </p:nvSpPr>
        <p:spPr>
          <a:xfrm>
            <a:off x="457200" y="1981200"/>
            <a:ext cx="4040188" cy="4144963"/>
          </a:xfrm>
        </p:spPr>
        <p:txBody>
          <a:bodyPr>
            <a:normAutofit lnSpcReduction="10000"/>
          </a:bodyPr>
          <a:lstStyle/>
          <a:p>
            <a:r>
              <a:rPr lang="en-US" dirty="0" smtClean="0"/>
              <a:t>Key person in creating the ‘Social Gospel’</a:t>
            </a:r>
          </a:p>
          <a:p>
            <a:r>
              <a:rPr lang="en-US" dirty="0" smtClean="0"/>
              <a:t>Equated Christian living with Collectivism, Socialism, Pacifism and Internationalism</a:t>
            </a:r>
          </a:p>
          <a:p>
            <a:r>
              <a:rPr lang="en-US" dirty="0" smtClean="0"/>
              <a:t>Helped form an organization called the Brotherhood of the Kingdom</a:t>
            </a:r>
            <a:endParaRPr lang="en-US" dirty="0"/>
          </a:p>
        </p:txBody>
      </p:sp>
      <p:sp>
        <p:nvSpPr>
          <p:cNvPr id="8" name="Content Placeholder 7"/>
          <p:cNvSpPr>
            <a:spLocks noGrp="1"/>
          </p:cNvSpPr>
          <p:nvPr>
            <p:ph sz="quarter" idx="4"/>
          </p:nvPr>
        </p:nvSpPr>
        <p:spPr>
          <a:xfrm>
            <a:off x="4724400" y="2362200"/>
            <a:ext cx="3962400" cy="4343400"/>
          </a:xfrm>
        </p:spPr>
        <p:txBody>
          <a:bodyPr>
            <a:normAutofit/>
          </a:bodyPr>
          <a:lstStyle/>
          <a:p>
            <a:r>
              <a:rPr lang="en-US" dirty="0" smtClean="0"/>
              <a:t>The ‘Brotherhood’ was dedicated to realizing the Kingdom of God on earth</a:t>
            </a:r>
          </a:p>
          <a:p>
            <a:r>
              <a:rPr lang="en-US" dirty="0" smtClean="0"/>
              <a:t>He was a key inspiration to religious leaders such as Martin Luther King Jr. and Bishop Desmond Tutu of South Africa</a:t>
            </a: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30607" b="38128"/>
          <a:stretch/>
        </p:blipFill>
        <p:spPr>
          <a:xfrm>
            <a:off x="5715000" y="533400"/>
            <a:ext cx="1775322" cy="1549438"/>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15634566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POLITICIANS</a:t>
            </a:r>
            <a:endParaRPr lang="en-US" dirty="0"/>
          </a:p>
        </p:txBody>
      </p:sp>
      <p:sp>
        <p:nvSpPr>
          <p:cNvPr id="5" name="Text Placeholder 4"/>
          <p:cNvSpPr>
            <a:spLocks noGrp="1"/>
          </p:cNvSpPr>
          <p:nvPr>
            <p:ph type="body" idx="1"/>
          </p:nvPr>
        </p:nvSpPr>
        <p:spPr>
          <a:xfrm>
            <a:off x="457200" y="1535112"/>
            <a:ext cx="4040188" cy="827087"/>
          </a:xfrm>
        </p:spPr>
        <p:txBody>
          <a:bodyPr>
            <a:normAutofit/>
          </a:bodyPr>
          <a:lstStyle/>
          <a:p>
            <a:pPr algn="ctr"/>
            <a:r>
              <a:rPr lang="en-US" b="1" i="1" u="sng" dirty="0" smtClean="0"/>
              <a:t>ROBERT LAFOLLETE</a:t>
            </a:r>
          </a:p>
        </p:txBody>
      </p:sp>
      <p:sp>
        <p:nvSpPr>
          <p:cNvPr id="6" name="Content Placeholder 5"/>
          <p:cNvSpPr>
            <a:spLocks noGrp="1"/>
          </p:cNvSpPr>
          <p:nvPr>
            <p:ph sz="quarter" idx="2"/>
          </p:nvPr>
        </p:nvSpPr>
        <p:spPr>
          <a:xfrm>
            <a:off x="457200" y="2156896"/>
            <a:ext cx="4040188" cy="4701104"/>
          </a:xfrm>
        </p:spPr>
        <p:txBody>
          <a:bodyPr>
            <a:normAutofit/>
          </a:bodyPr>
          <a:lstStyle/>
          <a:p>
            <a:r>
              <a:rPr lang="en-US" dirty="0" smtClean="0"/>
              <a:t>Governor of Wisconsin from 1911-1915 introduced concepts that reflected Hegel’s ideas of the state</a:t>
            </a:r>
          </a:p>
          <a:p>
            <a:r>
              <a:rPr lang="en-US" dirty="0" smtClean="0"/>
              <a:t>The underlying purpose was to draw individuals into closer contact with the state and its attempts to control and plan society</a:t>
            </a:r>
            <a:endParaRPr lang="en-US" dirty="0"/>
          </a:p>
        </p:txBody>
      </p:sp>
      <p:sp>
        <p:nvSpPr>
          <p:cNvPr id="8" name="Content Placeholder 7"/>
          <p:cNvSpPr>
            <a:spLocks noGrp="1"/>
          </p:cNvSpPr>
          <p:nvPr>
            <p:ph sz="quarter" idx="4"/>
          </p:nvPr>
        </p:nvSpPr>
        <p:spPr>
          <a:xfrm>
            <a:off x="4724400" y="2073977"/>
            <a:ext cx="3962400" cy="4631623"/>
          </a:xfrm>
        </p:spPr>
        <p:txBody>
          <a:bodyPr>
            <a:normAutofit fontScale="92500" lnSpcReduction="10000"/>
          </a:bodyPr>
          <a:lstStyle/>
          <a:p>
            <a:r>
              <a:rPr lang="en-US" sz="2500" dirty="0" smtClean="0"/>
              <a:t>The ‘Wisconsin Plan’ relied on professors at U of W to create legislation, using their ‘expert’ opinions</a:t>
            </a:r>
          </a:p>
          <a:p>
            <a:r>
              <a:rPr lang="en-US" sz="2500" dirty="0" smtClean="0"/>
              <a:t>Recalls allow for the removal of officials, Referendums allowed  citizens to vote on legislative proposals and Initiatives allowed voters to create bills for the legislature’s approval</a:t>
            </a:r>
            <a:endParaRPr lang="en-US" sz="2500" dirty="0"/>
          </a:p>
        </p:txBody>
      </p:sp>
      <p:pic>
        <p:nvPicPr>
          <p:cNvPr id="10" name="Picture 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557" y="210937"/>
            <a:ext cx="1863040" cy="1863040"/>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3591480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CITIZEN </a:t>
            </a:r>
            <a:br>
              <a:rPr lang="en-US" dirty="0" smtClean="0"/>
            </a:br>
            <a:r>
              <a:rPr lang="en-US" dirty="0" smtClean="0"/>
              <a:t>ORGANIZATIONS</a:t>
            </a:r>
            <a:endParaRPr lang="en-US" dirty="0"/>
          </a:p>
        </p:txBody>
      </p:sp>
      <p:sp>
        <p:nvSpPr>
          <p:cNvPr id="5" name="Text Placeholder 4"/>
          <p:cNvSpPr>
            <a:spLocks noGrp="1"/>
          </p:cNvSpPr>
          <p:nvPr>
            <p:ph type="body" idx="1"/>
          </p:nvPr>
        </p:nvSpPr>
        <p:spPr>
          <a:xfrm>
            <a:off x="457200" y="1535112"/>
            <a:ext cx="4040188" cy="827087"/>
          </a:xfrm>
        </p:spPr>
        <p:txBody>
          <a:bodyPr>
            <a:normAutofit/>
          </a:bodyPr>
          <a:lstStyle/>
          <a:p>
            <a:pPr algn="ctr"/>
            <a:r>
              <a:rPr lang="en-US" b="1" i="1" u="sng" dirty="0" smtClean="0"/>
              <a:t>NAACP</a:t>
            </a:r>
          </a:p>
        </p:txBody>
      </p:sp>
      <p:sp>
        <p:nvSpPr>
          <p:cNvPr id="6" name="Content Placeholder 5"/>
          <p:cNvSpPr>
            <a:spLocks noGrp="1"/>
          </p:cNvSpPr>
          <p:nvPr>
            <p:ph sz="quarter" idx="2"/>
          </p:nvPr>
        </p:nvSpPr>
        <p:spPr>
          <a:xfrm>
            <a:off x="457200" y="2156896"/>
            <a:ext cx="4040188" cy="4701104"/>
          </a:xfrm>
        </p:spPr>
        <p:txBody>
          <a:bodyPr>
            <a:normAutofit/>
          </a:bodyPr>
          <a:lstStyle/>
          <a:p>
            <a:r>
              <a:rPr lang="en-US" dirty="0" smtClean="0"/>
              <a:t>The National Association for the Advancement of Colored People was the brainchild of W.E.B. </a:t>
            </a:r>
            <a:r>
              <a:rPr lang="en-US" dirty="0" err="1" smtClean="0"/>
              <a:t>DuBois</a:t>
            </a:r>
            <a:endParaRPr lang="en-US" dirty="0" smtClean="0"/>
          </a:p>
          <a:p>
            <a:r>
              <a:rPr lang="en-US" dirty="0" smtClean="0"/>
              <a:t>After meeting in Canada at Niagara Falls (creating the ‘Niagara Movement’) in 1905, the NAACP was created in 1909</a:t>
            </a:r>
            <a:endParaRPr lang="en-US" dirty="0"/>
          </a:p>
        </p:txBody>
      </p:sp>
      <p:sp>
        <p:nvSpPr>
          <p:cNvPr id="8" name="Content Placeholder 7"/>
          <p:cNvSpPr>
            <a:spLocks noGrp="1"/>
          </p:cNvSpPr>
          <p:nvPr>
            <p:ph sz="quarter" idx="4"/>
          </p:nvPr>
        </p:nvSpPr>
        <p:spPr>
          <a:xfrm>
            <a:off x="4724400" y="2362200"/>
            <a:ext cx="3962400" cy="4953000"/>
          </a:xfrm>
        </p:spPr>
        <p:txBody>
          <a:bodyPr>
            <a:normAutofit/>
          </a:bodyPr>
          <a:lstStyle/>
          <a:p>
            <a:r>
              <a:rPr lang="en-US" sz="2500" dirty="0" smtClean="0"/>
              <a:t>The main targets of concern were lynching, voting rights and segregation </a:t>
            </a:r>
          </a:p>
          <a:p>
            <a:r>
              <a:rPr lang="en-US" sz="2500" dirty="0" smtClean="0"/>
              <a:t>Their movement gained momentum after the race riots of 1908 highlighted racial tension in American cities</a:t>
            </a:r>
            <a:endParaRPr lang="en-US" sz="2500" dirty="0"/>
          </a:p>
        </p:txBody>
      </p:sp>
      <p:pic>
        <p:nvPicPr>
          <p:cNvPr id="10" name="Picture 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93856"/>
            <a:ext cx="1905000" cy="1863040"/>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40987607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PROGRESSIVE </a:t>
            </a:r>
            <a:br>
              <a:rPr lang="en-US" dirty="0" smtClean="0"/>
            </a:br>
            <a:r>
              <a:rPr lang="en-US" dirty="0" smtClean="0"/>
              <a:t>ERA CITIZEN </a:t>
            </a:r>
            <a:br>
              <a:rPr lang="en-US" dirty="0" smtClean="0"/>
            </a:br>
            <a:r>
              <a:rPr lang="en-US" dirty="0" smtClean="0"/>
              <a:t>ORGANIZATIONS</a:t>
            </a:r>
            <a:endParaRPr lang="en-US" dirty="0"/>
          </a:p>
        </p:txBody>
      </p:sp>
      <p:sp>
        <p:nvSpPr>
          <p:cNvPr id="5" name="Text Placeholder 4"/>
          <p:cNvSpPr>
            <a:spLocks noGrp="1"/>
          </p:cNvSpPr>
          <p:nvPr>
            <p:ph type="body" idx="1"/>
          </p:nvPr>
        </p:nvSpPr>
        <p:spPr>
          <a:xfrm>
            <a:off x="457200" y="1535112"/>
            <a:ext cx="4040188" cy="827087"/>
          </a:xfrm>
        </p:spPr>
        <p:txBody>
          <a:bodyPr>
            <a:normAutofit/>
          </a:bodyPr>
          <a:lstStyle/>
          <a:p>
            <a:pPr algn="ctr"/>
            <a:r>
              <a:rPr lang="en-US" b="1" i="1" u="sng" dirty="0" err="1" smtClean="0"/>
              <a:t>WctU</a:t>
            </a:r>
            <a:endParaRPr lang="en-US" b="1" i="1" u="sng" dirty="0" smtClean="0"/>
          </a:p>
        </p:txBody>
      </p:sp>
      <p:sp>
        <p:nvSpPr>
          <p:cNvPr id="6" name="Content Placeholder 5"/>
          <p:cNvSpPr>
            <a:spLocks noGrp="1"/>
          </p:cNvSpPr>
          <p:nvPr>
            <p:ph sz="quarter" idx="2"/>
          </p:nvPr>
        </p:nvSpPr>
        <p:spPr>
          <a:xfrm>
            <a:off x="457200" y="2156896"/>
            <a:ext cx="4040188" cy="4701104"/>
          </a:xfrm>
        </p:spPr>
        <p:txBody>
          <a:bodyPr>
            <a:normAutofit/>
          </a:bodyPr>
          <a:lstStyle/>
          <a:p>
            <a:r>
              <a:rPr lang="en-US" dirty="0" smtClean="0"/>
              <a:t>The Women’s Christian Temperance Union was founded in 1874</a:t>
            </a:r>
          </a:p>
          <a:p>
            <a:r>
              <a:rPr lang="en-US" dirty="0" smtClean="0"/>
              <a:t>Pledges were made by members who promised never to use alcohol and to use any means necessary to prevent its use by others as well</a:t>
            </a:r>
            <a:endParaRPr lang="en-US" dirty="0"/>
          </a:p>
        </p:txBody>
      </p:sp>
      <p:sp>
        <p:nvSpPr>
          <p:cNvPr id="8" name="Content Placeholder 7"/>
          <p:cNvSpPr>
            <a:spLocks noGrp="1"/>
          </p:cNvSpPr>
          <p:nvPr>
            <p:ph sz="quarter" idx="4"/>
          </p:nvPr>
        </p:nvSpPr>
        <p:spPr>
          <a:xfrm>
            <a:off x="4724400" y="2073977"/>
            <a:ext cx="3962400" cy="5241223"/>
          </a:xfrm>
        </p:spPr>
        <p:txBody>
          <a:bodyPr>
            <a:normAutofit/>
          </a:bodyPr>
          <a:lstStyle/>
          <a:p>
            <a:r>
              <a:rPr lang="en-US" sz="2500" dirty="0" smtClean="0"/>
              <a:t>The organization was also concerned about preventing prostitution, tobacco use and child labor</a:t>
            </a:r>
          </a:p>
          <a:p>
            <a:r>
              <a:rPr lang="en-US" sz="2500" dirty="0" smtClean="0"/>
              <a:t>They were also a pacifist organization which opposed war </a:t>
            </a:r>
          </a:p>
          <a:p>
            <a:r>
              <a:rPr lang="en-US" sz="2500" dirty="0" smtClean="0"/>
              <a:t>Eventually </a:t>
            </a:r>
            <a:r>
              <a:rPr lang="en-US" sz="2500" dirty="0" err="1" smtClean="0"/>
              <a:t>womans</a:t>
            </a:r>
            <a:r>
              <a:rPr lang="en-US" sz="2500" dirty="0" smtClean="0"/>
              <a:t> suffrage became a key issue for them as well</a:t>
            </a:r>
            <a:endParaRPr lang="en-US" sz="2500" dirty="0"/>
          </a:p>
        </p:txBody>
      </p:sp>
      <p:pic>
        <p:nvPicPr>
          <p:cNvPr id="10" name="Picture 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557" y="210937"/>
            <a:ext cx="1863040" cy="1863040"/>
          </a:xfrm>
          <a:prstGeom prst="rect">
            <a:avLst/>
          </a:prstGeom>
          <a:effectLst>
            <a:outerShdw blurRad="292100" dist="279400" dir="2700000" algn="tl" rotWithShape="0">
              <a:prstClr val="black">
                <a:alpha val="40000"/>
              </a:prstClr>
            </a:outerShdw>
            <a:softEdge rad="63500"/>
          </a:effectLst>
        </p:spPr>
      </p:pic>
    </p:spTree>
    <p:extLst>
      <p:ext uri="{BB962C8B-B14F-4D97-AF65-F5344CB8AC3E}">
        <p14:creationId xmlns:p14="http://schemas.microsoft.com/office/powerpoint/2010/main" val="21934220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fontScale="90000"/>
          </a:bodyPr>
          <a:lstStyle/>
          <a:p>
            <a:r>
              <a:rPr lang="en-US" dirty="0" smtClean="0"/>
              <a:t>PROGRESSIVE ERA AMENDMENTS</a:t>
            </a:r>
            <a:endParaRPr lang="en-US" dirty="0"/>
          </a:p>
        </p:txBody>
      </p:sp>
      <p:sp>
        <p:nvSpPr>
          <p:cNvPr id="8" name="Text Placeholder 7"/>
          <p:cNvSpPr>
            <a:spLocks noGrp="1"/>
          </p:cNvSpPr>
          <p:nvPr>
            <p:ph type="body" idx="1"/>
          </p:nvPr>
        </p:nvSpPr>
        <p:spPr>
          <a:xfrm>
            <a:off x="457200" y="990600"/>
            <a:ext cx="4040188" cy="750887"/>
          </a:xfrm>
        </p:spPr>
        <p:txBody>
          <a:bodyPr/>
          <a:lstStyle/>
          <a:p>
            <a:pPr algn="ctr"/>
            <a:r>
              <a:rPr lang="en-US" b="1" i="1" u="sng" dirty="0" smtClean="0">
                <a:effectLst>
                  <a:outerShdw blurRad="38100" dist="38100" dir="2700000" algn="tl">
                    <a:srgbClr val="000000">
                      <a:alpha val="43137"/>
                    </a:srgbClr>
                  </a:outerShdw>
                </a:effectLst>
              </a:rPr>
              <a:t>16</a:t>
            </a:r>
            <a:r>
              <a:rPr lang="en-US" b="1" i="1" u="sng" baseline="30000" dirty="0" smtClean="0">
                <a:effectLst>
                  <a:outerShdw blurRad="38100" dist="38100" dir="2700000" algn="tl">
                    <a:srgbClr val="000000">
                      <a:alpha val="43137"/>
                    </a:srgbClr>
                  </a:outerShdw>
                </a:effectLst>
              </a:rPr>
              <a:t>TH</a:t>
            </a:r>
            <a:r>
              <a:rPr lang="en-US" b="1" i="1" u="sng" dirty="0" smtClean="0">
                <a:effectLst>
                  <a:outerShdw blurRad="38100" dist="38100" dir="2700000" algn="tl">
                    <a:srgbClr val="000000">
                      <a:alpha val="43137"/>
                    </a:srgbClr>
                  </a:outerShdw>
                </a:effectLst>
              </a:rPr>
              <a:t> AMENDMENT</a:t>
            </a:r>
            <a:endParaRPr lang="en-US" b="1" i="1" u="sng" dirty="0">
              <a:effectLst>
                <a:outerShdw blurRad="38100" dist="38100" dir="2700000" algn="tl">
                  <a:srgbClr val="000000">
                    <a:alpha val="43137"/>
                  </a:srgbClr>
                </a:outerShdw>
              </a:effectLst>
            </a:endParaRPr>
          </a:p>
        </p:txBody>
      </p:sp>
      <p:sp>
        <p:nvSpPr>
          <p:cNvPr id="10" name="Text Placeholder 9"/>
          <p:cNvSpPr>
            <a:spLocks noGrp="1"/>
          </p:cNvSpPr>
          <p:nvPr>
            <p:ph type="body" sz="half" idx="3"/>
          </p:nvPr>
        </p:nvSpPr>
        <p:spPr>
          <a:xfrm>
            <a:off x="4648200" y="990600"/>
            <a:ext cx="4041775" cy="750887"/>
          </a:xfrm>
        </p:spPr>
        <p:txBody>
          <a:bodyPr/>
          <a:lstStyle/>
          <a:p>
            <a:pPr algn="ctr"/>
            <a:r>
              <a:rPr lang="en-US" b="1" i="1" u="sng" dirty="0" smtClean="0">
                <a:effectLst>
                  <a:outerShdw blurRad="38100" dist="38100" dir="2700000" algn="tl">
                    <a:srgbClr val="000000">
                      <a:alpha val="43137"/>
                    </a:srgbClr>
                  </a:outerShdw>
                </a:effectLst>
              </a:rPr>
              <a:t>17</a:t>
            </a:r>
            <a:r>
              <a:rPr lang="en-US" b="1" i="1" u="sng" baseline="30000" dirty="0" smtClean="0">
                <a:effectLst>
                  <a:outerShdw blurRad="38100" dist="38100" dir="2700000" algn="tl">
                    <a:srgbClr val="000000">
                      <a:alpha val="43137"/>
                    </a:srgbClr>
                  </a:outerShdw>
                </a:effectLst>
              </a:rPr>
              <a:t>th</a:t>
            </a:r>
            <a:r>
              <a:rPr lang="en-US" b="1" i="1" u="sng" dirty="0" smtClean="0">
                <a:effectLst>
                  <a:outerShdw blurRad="38100" dist="38100" dir="2700000" algn="tl">
                    <a:srgbClr val="000000">
                      <a:alpha val="43137"/>
                    </a:srgbClr>
                  </a:outerShdw>
                </a:effectLst>
              </a:rPr>
              <a:t> Amendment</a:t>
            </a:r>
            <a:endParaRPr lang="en-US" b="1" i="1" u="sng" dirty="0">
              <a:effectLst>
                <a:outerShdw blurRad="38100" dist="38100" dir="2700000" algn="tl">
                  <a:srgbClr val="000000">
                    <a:alpha val="43137"/>
                  </a:srgbClr>
                </a:outerShdw>
              </a:effectLst>
            </a:endParaRPr>
          </a:p>
        </p:txBody>
      </p:sp>
      <p:sp>
        <p:nvSpPr>
          <p:cNvPr id="9" name="Content Placeholder 8"/>
          <p:cNvSpPr>
            <a:spLocks noGrp="1"/>
          </p:cNvSpPr>
          <p:nvPr>
            <p:ph sz="quarter" idx="2"/>
          </p:nvPr>
        </p:nvSpPr>
        <p:spPr>
          <a:xfrm>
            <a:off x="457200" y="1676400"/>
            <a:ext cx="4040188" cy="5029200"/>
          </a:xfrm>
        </p:spPr>
        <p:txBody>
          <a:bodyPr/>
          <a:lstStyle/>
          <a:p>
            <a:r>
              <a:rPr lang="en-US" dirty="0" smtClean="0"/>
              <a:t>Allows the federal government to collect income taxes to pay for war debt</a:t>
            </a:r>
          </a:p>
          <a:p>
            <a:r>
              <a:rPr lang="en-US" dirty="0" smtClean="0"/>
              <a:t>The debt would be paid (with interest) to the newly created Federal Reserve Banking System</a:t>
            </a:r>
            <a:endParaRPr lang="en-US" dirty="0"/>
          </a:p>
        </p:txBody>
      </p:sp>
      <p:sp>
        <p:nvSpPr>
          <p:cNvPr id="11" name="Content Placeholder 10"/>
          <p:cNvSpPr>
            <a:spLocks noGrp="1"/>
          </p:cNvSpPr>
          <p:nvPr>
            <p:ph sz="quarter" idx="4"/>
          </p:nvPr>
        </p:nvSpPr>
        <p:spPr>
          <a:xfrm>
            <a:off x="4648200" y="1676400"/>
            <a:ext cx="4041775" cy="5029200"/>
          </a:xfrm>
        </p:spPr>
        <p:txBody>
          <a:bodyPr>
            <a:normAutofit/>
          </a:bodyPr>
          <a:lstStyle/>
          <a:p>
            <a:r>
              <a:rPr lang="en-US" dirty="0" smtClean="0"/>
              <a:t>The Direct Election of Senators comes from a direct election within each state</a:t>
            </a:r>
          </a:p>
          <a:p>
            <a:r>
              <a:rPr lang="en-US" dirty="0" smtClean="0"/>
              <a:t>This effectively ends the concept of federalism, where the state legislatures used to have a say in federal politics, because people now elect Senators in the same manner as they elect the President</a:t>
            </a:r>
            <a:endParaRPr lang="en-US" dirty="0"/>
          </a:p>
        </p:txBody>
      </p:sp>
    </p:spTree>
    <p:extLst>
      <p:ext uri="{BB962C8B-B14F-4D97-AF65-F5344CB8AC3E}">
        <p14:creationId xmlns:p14="http://schemas.microsoft.com/office/powerpoint/2010/main" val="22418012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p:cTn id="28"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762000"/>
          </a:xfrm>
        </p:spPr>
        <p:txBody>
          <a:bodyPr>
            <a:normAutofit fontScale="90000"/>
          </a:bodyPr>
          <a:lstStyle/>
          <a:p>
            <a:r>
              <a:rPr lang="en-US" dirty="0" smtClean="0"/>
              <a:t>PROGRESSIVE ERA AMENDMENTS</a:t>
            </a:r>
            <a:endParaRPr lang="en-US" dirty="0"/>
          </a:p>
        </p:txBody>
      </p:sp>
      <p:sp>
        <p:nvSpPr>
          <p:cNvPr id="8" name="Text Placeholder 7"/>
          <p:cNvSpPr>
            <a:spLocks noGrp="1"/>
          </p:cNvSpPr>
          <p:nvPr>
            <p:ph type="body" idx="1"/>
          </p:nvPr>
        </p:nvSpPr>
        <p:spPr>
          <a:xfrm>
            <a:off x="457200" y="685801"/>
            <a:ext cx="4040188" cy="609600"/>
          </a:xfrm>
        </p:spPr>
        <p:txBody>
          <a:bodyPr/>
          <a:lstStyle/>
          <a:p>
            <a:pPr algn="ctr"/>
            <a:r>
              <a:rPr lang="en-US" b="1" i="1" u="sng" dirty="0" smtClean="0">
                <a:effectLst>
                  <a:outerShdw blurRad="38100" dist="38100" dir="2700000" algn="tl">
                    <a:srgbClr val="000000">
                      <a:alpha val="43137"/>
                    </a:srgbClr>
                  </a:outerShdw>
                </a:effectLst>
              </a:rPr>
              <a:t>18</a:t>
            </a:r>
            <a:r>
              <a:rPr lang="en-US" b="1" i="1" u="sng" baseline="30000" dirty="0" smtClean="0">
                <a:effectLst>
                  <a:outerShdw blurRad="38100" dist="38100" dir="2700000" algn="tl">
                    <a:srgbClr val="000000">
                      <a:alpha val="43137"/>
                    </a:srgbClr>
                  </a:outerShdw>
                </a:effectLst>
              </a:rPr>
              <a:t>TH</a:t>
            </a:r>
            <a:r>
              <a:rPr lang="en-US" b="1" i="1" u="sng" dirty="0" smtClean="0">
                <a:effectLst>
                  <a:outerShdw blurRad="38100" dist="38100" dir="2700000" algn="tl">
                    <a:srgbClr val="000000">
                      <a:alpha val="43137"/>
                    </a:srgbClr>
                  </a:outerShdw>
                </a:effectLst>
              </a:rPr>
              <a:t> AMENDMENT</a:t>
            </a:r>
            <a:endParaRPr lang="en-US" b="1" i="1" u="sng" dirty="0">
              <a:effectLst>
                <a:outerShdw blurRad="38100" dist="38100" dir="2700000" algn="tl">
                  <a:srgbClr val="000000">
                    <a:alpha val="43137"/>
                  </a:srgbClr>
                </a:outerShdw>
              </a:effectLst>
            </a:endParaRPr>
          </a:p>
        </p:txBody>
      </p:sp>
      <p:sp>
        <p:nvSpPr>
          <p:cNvPr id="10" name="Text Placeholder 9"/>
          <p:cNvSpPr>
            <a:spLocks noGrp="1"/>
          </p:cNvSpPr>
          <p:nvPr>
            <p:ph type="body" sz="half" idx="3"/>
          </p:nvPr>
        </p:nvSpPr>
        <p:spPr>
          <a:xfrm>
            <a:off x="4648200" y="685800"/>
            <a:ext cx="4041775" cy="609600"/>
          </a:xfrm>
        </p:spPr>
        <p:txBody>
          <a:bodyPr/>
          <a:lstStyle/>
          <a:p>
            <a:pPr algn="ctr"/>
            <a:r>
              <a:rPr lang="en-US" b="1" i="1" u="sng" dirty="0" smtClean="0">
                <a:effectLst>
                  <a:outerShdw blurRad="38100" dist="38100" dir="2700000" algn="tl">
                    <a:srgbClr val="000000">
                      <a:alpha val="43137"/>
                    </a:srgbClr>
                  </a:outerShdw>
                </a:effectLst>
              </a:rPr>
              <a:t>19</a:t>
            </a:r>
            <a:r>
              <a:rPr lang="en-US" b="1" i="1" u="sng" baseline="30000" dirty="0" smtClean="0">
                <a:effectLst>
                  <a:outerShdw blurRad="38100" dist="38100" dir="2700000" algn="tl">
                    <a:srgbClr val="000000">
                      <a:alpha val="43137"/>
                    </a:srgbClr>
                  </a:outerShdw>
                </a:effectLst>
              </a:rPr>
              <a:t>th</a:t>
            </a:r>
            <a:r>
              <a:rPr lang="en-US" b="1" i="1" u="sng" dirty="0" smtClean="0">
                <a:effectLst>
                  <a:outerShdw blurRad="38100" dist="38100" dir="2700000" algn="tl">
                    <a:srgbClr val="000000">
                      <a:alpha val="43137"/>
                    </a:srgbClr>
                  </a:outerShdw>
                </a:effectLst>
              </a:rPr>
              <a:t> Amendment</a:t>
            </a:r>
            <a:endParaRPr lang="en-US" b="1" i="1" u="sng" dirty="0">
              <a:effectLst>
                <a:outerShdw blurRad="38100" dist="38100" dir="2700000" algn="tl">
                  <a:srgbClr val="000000">
                    <a:alpha val="43137"/>
                  </a:srgbClr>
                </a:outerShdw>
              </a:effectLst>
            </a:endParaRPr>
          </a:p>
        </p:txBody>
      </p:sp>
      <p:sp>
        <p:nvSpPr>
          <p:cNvPr id="9" name="Content Placeholder 8"/>
          <p:cNvSpPr>
            <a:spLocks noGrp="1"/>
          </p:cNvSpPr>
          <p:nvPr>
            <p:ph sz="quarter" idx="2"/>
          </p:nvPr>
        </p:nvSpPr>
        <p:spPr>
          <a:xfrm>
            <a:off x="457200" y="1143000"/>
            <a:ext cx="4040188" cy="5562600"/>
          </a:xfrm>
        </p:spPr>
        <p:txBody>
          <a:bodyPr>
            <a:normAutofit/>
          </a:bodyPr>
          <a:lstStyle/>
          <a:p>
            <a:r>
              <a:rPr lang="en-US" dirty="0" smtClean="0"/>
              <a:t>The manufacture, sale, transportation of …LIQUOR…or the exportation (of liquor) is banned</a:t>
            </a:r>
          </a:p>
          <a:p>
            <a:r>
              <a:rPr lang="en-US" dirty="0" smtClean="0"/>
              <a:t>The Volstead Act is passed by Congress to give specific details about what to enforce and was mostly written by Wayne Wheeler of the Anti-Saloon League</a:t>
            </a:r>
          </a:p>
          <a:p>
            <a:r>
              <a:rPr lang="en-US" dirty="0" smtClean="0"/>
              <a:t>It allowed production of alcohol of less than 0.5%</a:t>
            </a:r>
            <a:endParaRPr lang="en-US" dirty="0"/>
          </a:p>
        </p:txBody>
      </p:sp>
      <p:sp>
        <p:nvSpPr>
          <p:cNvPr id="11" name="Content Placeholder 10"/>
          <p:cNvSpPr>
            <a:spLocks noGrp="1"/>
          </p:cNvSpPr>
          <p:nvPr>
            <p:ph sz="quarter" idx="4"/>
          </p:nvPr>
        </p:nvSpPr>
        <p:spPr>
          <a:xfrm>
            <a:off x="4648200" y="1219200"/>
            <a:ext cx="4041775" cy="5486400"/>
          </a:xfrm>
        </p:spPr>
        <p:txBody>
          <a:bodyPr>
            <a:normAutofit/>
          </a:bodyPr>
          <a:lstStyle/>
          <a:p>
            <a:r>
              <a:rPr lang="en-US" dirty="0" smtClean="0"/>
              <a:t>Voting rights could not be limited based on gender</a:t>
            </a:r>
          </a:p>
          <a:p>
            <a:r>
              <a:rPr lang="en-US" dirty="0" smtClean="0"/>
              <a:t>Women’s right to vote came about after many years of struggle</a:t>
            </a:r>
          </a:p>
          <a:p>
            <a:r>
              <a:rPr lang="en-US" dirty="0" smtClean="0"/>
              <a:t>The Pietists and Progressives now had a greater voice in government as </a:t>
            </a:r>
            <a:r>
              <a:rPr lang="en-US" smtClean="0"/>
              <a:t>the WCTU </a:t>
            </a:r>
            <a:r>
              <a:rPr lang="en-US" dirty="0" smtClean="0"/>
              <a:t>advocated:</a:t>
            </a:r>
          </a:p>
          <a:p>
            <a:pPr lvl="1"/>
            <a:r>
              <a:rPr lang="en-US" dirty="0" smtClean="0"/>
              <a:t>Agitate-Educate-Legislate</a:t>
            </a:r>
            <a:endParaRPr lang="en-US" dirty="0"/>
          </a:p>
        </p:txBody>
      </p:sp>
    </p:spTree>
    <p:extLst>
      <p:ext uri="{BB962C8B-B14F-4D97-AF65-F5344CB8AC3E}">
        <p14:creationId xmlns:p14="http://schemas.microsoft.com/office/powerpoint/2010/main" val="21945002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p:cTn id="2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 calcmode="lin" valueType="num">
                                      <p:cBhvr>
                                        <p:cTn id="35"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 calcmode="lin" valueType="num">
                                      <p:cBhvr>
                                        <p:cTn id="42"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11">
                                            <p:txEl>
                                              <p:pRg st="2" end="2"/>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 calcmode="lin" valueType="num">
                                      <p:cBhvr>
                                        <p:cTn id="47"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143000"/>
          </a:xfrm>
        </p:spPr>
        <p:txBody>
          <a:bodyPr>
            <a:normAutofit/>
          </a:bodyPr>
          <a:lstStyle/>
          <a:p>
            <a:r>
              <a:rPr lang="en-US" dirty="0" smtClean="0"/>
              <a:t>PROGRESSIVE ERA PUBLICATIONS</a:t>
            </a:r>
            <a:endParaRPr lang="en-US" dirty="0"/>
          </a:p>
        </p:txBody>
      </p:sp>
      <p:sp>
        <p:nvSpPr>
          <p:cNvPr id="8" name="Text Placeholder 7"/>
          <p:cNvSpPr>
            <a:spLocks noGrp="1"/>
          </p:cNvSpPr>
          <p:nvPr>
            <p:ph type="body" idx="1"/>
          </p:nvPr>
        </p:nvSpPr>
        <p:spPr>
          <a:xfrm>
            <a:off x="457200" y="990600"/>
            <a:ext cx="4040188" cy="750887"/>
          </a:xfrm>
        </p:spPr>
        <p:txBody>
          <a:bodyPr/>
          <a:lstStyle/>
          <a:p>
            <a:pPr algn="ctr"/>
            <a:r>
              <a:rPr lang="en-US" b="1" i="1" u="sng" dirty="0" err="1" smtClean="0">
                <a:effectLst>
                  <a:outerShdw blurRad="38100" dist="38100" dir="2700000" algn="tl">
                    <a:srgbClr val="000000">
                      <a:alpha val="43137"/>
                    </a:srgbClr>
                  </a:outerShdw>
                </a:effectLst>
              </a:rPr>
              <a:t>Mc</a:t>
            </a:r>
            <a:r>
              <a:rPr lang="en-US" b="1" i="1" u="sng" dirty="0" smtClean="0">
                <a:effectLst>
                  <a:outerShdw blurRad="38100" dist="38100" dir="2700000" algn="tl">
                    <a:srgbClr val="000000">
                      <a:alpha val="43137"/>
                    </a:srgbClr>
                  </a:outerShdw>
                </a:effectLst>
              </a:rPr>
              <a:t> </a:t>
            </a:r>
            <a:r>
              <a:rPr lang="en-US" b="1" i="1" u="sng" dirty="0" err="1" smtClean="0">
                <a:effectLst>
                  <a:outerShdw blurRad="38100" dist="38100" dir="2700000" algn="tl">
                    <a:srgbClr val="000000">
                      <a:alpha val="43137"/>
                    </a:srgbClr>
                  </a:outerShdw>
                </a:effectLst>
              </a:rPr>
              <a:t>clures</a:t>
            </a:r>
            <a:r>
              <a:rPr lang="en-US" b="1" i="1" u="sng" dirty="0" smtClean="0">
                <a:effectLst>
                  <a:outerShdw blurRad="38100" dist="38100" dir="2700000" algn="tl">
                    <a:srgbClr val="000000">
                      <a:alpha val="43137"/>
                    </a:srgbClr>
                  </a:outerShdw>
                </a:effectLst>
              </a:rPr>
              <a:t> Magazine</a:t>
            </a:r>
            <a:endParaRPr lang="en-US" b="1" i="1" u="sng" dirty="0">
              <a:effectLst>
                <a:outerShdw blurRad="38100" dist="38100" dir="2700000" algn="tl">
                  <a:srgbClr val="000000">
                    <a:alpha val="43137"/>
                  </a:srgbClr>
                </a:outerShdw>
              </a:effectLst>
            </a:endParaRPr>
          </a:p>
        </p:txBody>
      </p:sp>
      <p:sp>
        <p:nvSpPr>
          <p:cNvPr id="10" name="Text Placeholder 9"/>
          <p:cNvSpPr>
            <a:spLocks noGrp="1"/>
          </p:cNvSpPr>
          <p:nvPr>
            <p:ph type="body" sz="half" idx="3"/>
          </p:nvPr>
        </p:nvSpPr>
        <p:spPr>
          <a:xfrm>
            <a:off x="4648200" y="990600"/>
            <a:ext cx="4041775" cy="750887"/>
          </a:xfrm>
        </p:spPr>
        <p:txBody>
          <a:bodyPr/>
          <a:lstStyle/>
          <a:p>
            <a:pPr algn="ctr"/>
            <a:r>
              <a:rPr lang="en-US" b="1" i="1" u="sng" dirty="0" smtClean="0">
                <a:effectLst>
                  <a:outerShdw blurRad="38100" dist="38100" dir="2700000" algn="tl">
                    <a:srgbClr val="000000">
                      <a:alpha val="43137"/>
                    </a:srgbClr>
                  </a:outerShdw>
                </a:effectLst>
              </a:rPr>
              <a:t>The new republic</a:t>
            </a:r>
            <a:endParaRPr lang="en-US" b="1" i="1" u="sng" dirty="0">
              <a:effectLst>
                <a:outerShdw blurRad="38100" dist="38100" dir="2700000" algn="tl">
                  <a:srgbClr val="000000">
                    <a:alpha val="43137"/>
                  </a:srgbClr>
                </a:outerShdw>
              </a:effectLst>
            </a:endParaRPr>
          </a:p>
        </p:txBody>
      </p:sp>
      <p:sp>
        <p:nvSpPr>
          <p:cNvPr id="9" name="Content Placeholder 8"/>
          <p:cNvSpPr>
            <a:spLocks noGrp="1"/>
          </p:cNvSpPr>
          <p:nvPr>
            <p:ph sz="quarter" idx="2"/>
          </p:nvPr>
        </p:nvSpPr>
        <p:spPr>
          <a:xfrm>
            <a:off x="457200" y="1676400"/>
            <a:ext cx="4040188" cy="5029200"/>
          </a:xfrm>
        </p:spPr>
        <p:txBody>
          <a:bodyPr/>
          <a:lstStyle/>
          <a:p>
            <a:r>
              <a:rPr lang="en-US" dirty="0" smtClean="0"/>
              <a:t>Founded in 1893, hired such muckraking journalists as:</a:t>
            </a:r>
          </a:p>
          <a:p>
            <a:pPr lvl="1"/>
            <a:r>
              <a:rPr lang="en-US" dirty="0" smtClean="0"/>
              <a:t>Ida Tarbell</a:t>
            </a:r>
          </a:p>
          <a:p>
            <a:pPr lvl="1"/>
            <a:r>
              <a:rPr lang="en-US" dirty="0" smtClean="0"/>
              <a:t>Lincoln Steffens</a:t>
            </a:r>
          </a:p>
          <a:p>
            <a:pPr lvl="1"/>
            <a:r>
              <a:rPr lang="en-US" dirty="0" smtClean="0"/>
              <a:t>Ray </a:t>
            </a:r>
            <a:r>
              <a:rPr lang="en-US" dirty="0" err="1" smtClean="0"/>
              <a:t>Stannard</a:t>
            </a:r>
            <a:r>
              <a:rPr lang="en-US" dirty="0" smtClean="0"/>
              <a:t> Baker</a:t>
            </a:r>
          </a:p>
          <a:p>
            <a:pPr lvl="1"/>
            <a:r>
              <a:rPr lang="en-US" dirty="0" smtClean="0"/>
              <a:t>Albert J. Nock</a:t>
            </a:r>
          </a:p>
          <a:p>
            <a:r>
              <a:rPr lang="en-US" dirty="0" smtClean="0"/>
              <a:t>Open attacks on Standard Oil and US Steel</a:t>
            </a:r>
          </a:p>
          <a:p>
            <a:r>
              <a:rPr lang="en-US" dirty="0" smtClean="0"/>
              <a:t>Key writers left in 1906 over disagreements</a:t>
            </a:r>
          </a:p>
          <a:p>
            <a:endParaRPr lang="en-US" dirty="0"/>
          </a:p>
        </p:txBody>
      </p:sp>
      <p:sp>
        <p:nvSpPr>
          <p:cNvPr id="11" name="Content Placeholder 10"/>
          <p:cNvSpPr>
            <a:spLocks noGrp="1"/>
          </p:cNvSpPr>
          <p:nvPr>
            <p:ph sz="quarter" idx="4"/>
          </p:nvPr>
        </p:nvSpPr>
        <p:spPr>
          <a:xfrm>
            <a:off x="4648200" y="1676400"/>
            <a:ext cx="4041775" cy="5029200"/>
          </a:xfrm>
        </p:spPr>
        <p:txBody>
          <a:bodyPr>
            <a:normAutofit/>
          </a:bodyPr>
          <a:lstStyle/>
          <a:p>
            <a:r>
              <a:rPr lang="en-US" dirty="0" smtClean="0"/>
              <a:t>Founded by Walter Lipmann &amp; Herbert Croly in 1914 </a:t>
            </a:r>
          </a:p>
          <a:p>
            <a:r>
              <a:rPr lang="en-US" dirty="0" smtClean="0"/>
              <a:t>They openly encouraged domestic and international imperialism by the U.S.</a:t>
            </a:r>
          </a:p>
          <a:p>
            <a:r>
              <a:rPr lang="en-US" dirty="0" smtClean="0"/>
              <a:t>There was also an open support of the Soviet Program after some of its journalists covered the Russian Revolution</a:t>
            </a:r>
            <a:endParaRPr lang="en-US" dirty="0"/>
          </a:p>
        </p:txBody>
      </p:sp>
    </p:spTree>
    <p:extLst>
      <p:ext uri="{BB962C8B-B14F-4D97-AF65-F5344CB8AC3E}">
        <p14:creationId xmlns:p14="http://schemas.microsoft.com/office/powerpoint/2010/main" val="29949758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p:cTn id="1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9">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p:cTn id="22"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9">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p:cTn id="27"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p:cTn id="34"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 calcmode="lin" valueType="num">
                                      <p:cBhvr>
                                        <p:cTn id="4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p:cTn id="55"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57" dur="500"/>
                                        <p:tgtEl>
                                          <p:spTgt spid="1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txEl>
                                              <p:pRg st="2" end="2"/>
                                            </p:txEl>
                                          </p:spTgt>
                                        </p:tgtEl>
                                        <p:attrNameLst>
                                          <p:attrName>style.visibility</p:attrName>
                                        </p:attrNameLst>
                                      </p:cBhvr>
                                      <p:to>
                                        <p:strVal val="visible"/>
                                      </p:to>
                                    </p:set>
                                    <p:anim calcmode="lin" valueType="num">
                                      <p:cBhvr>
                                        <p:cTn id="62"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63"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6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smtClean="0"/>
              <a:t>PROGRESSIVE ERA AND INTERNATIONAL IMPERIALISM</a:t>
            </a:r>
            <a:endParaRPr lang="en-US" dirty="0"/>
          </a:p>
        </p:txBody>
      </p:sp>
      <p:sp>
        <p:nvSpPr>
          <p:cNvPr id="10" name="Subtitle 9"/>
          <p:cNvSpPr>
            <a:spLocks noGrp="1"/>
          </p:cNvSpPr>
          <p:nvPr>
            <p:ph type="subTitle" idx="1"/>
          </p:nvPr>
        </p:nvSpPr>
        <p:spPr/>
        <p:txBody>
          <a:bodyPr/>
          <a:lstStyle/>
          <a:p>
            <a:r>
              <a:rPr lang="en-US" dirty="0" smtClean="0"/>
              <a:t>The Natural Consequence of Domestic and Cultural Imperialism</a:t>
            </a:r>
            <a:endParaRPr lang="en-US" dirty="0"/>
          </a:p>
        </p:txBody>
      </p:sp>
    </p:spTree>
    <p:extLst>
      <p:ext uri="{BB962C8B-B14F-4D97-AF65-F5344CB8AC3E}">
        <p14:creationId xmlns:p14="http://schemas.microsoft.com/office/powerpoint/2010/main" val="39645443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the Progressives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Just as the 1</a:t>
            </a:r>
            <a:r>
              <a:rPr lang="en-US" baseline="30000" dirty="0" smtClean="0"/>
              <a:t>st</a:t>
            </a:r>
            <a:r>
              <a:rPr lang="en-US" dirty="0" smtClean="0"/>
              <a:t> Great Awakening led to Revolutionary ideas in the mid-1700s…</a:t>
            </a:r>
          </a:p>
          <a:p>
            <a:r>
              <a:rPr lang="en-US" dirty="0" smtClean="0"/>
              <a:t>The 2</a:t>
            </a:r>
            <a:r>
              <a:rPr lang="en-US" baseline="30000" dirty="0" smtClean="0"/>
              <a:t>nd</a:t>
            </a:r>
            <a:r>
              <a:rPr lang="en-US" dirty="0" smtClean="0"/>
              <a:t> Great Awakening led to the “Pietistic” tradition in American Protestantism in the mid- 1800s</a:t>
            </a:r>
          </a:p>
          <a:p>
            <a:pPr lvl="1"/>
            <a:r>
              <a:rPr lang="en-US" dirty="0" smtClean="0"/>
              <a:t>Prepare society and your neighbors for salvation</a:t>
            </a:r>
          </a:p>
          <a:p>
            <a:pPr lvl="1"/>
            <a:r>
              <a:rPr lang="en-US" dirty="0" smtClean="0"/>
              <a:t>America was to be a ‘Christianizing’ force in the world</a:t>
            </a:r>
          </a:p>
          <a:p>
            <a:pPr lvl="1"/>
            <a:r>
              <a:rPr lang="en-US" dirty="0" smtClean="0"/>
              <a:t>Government is viewed as a tool to accomplish this goal</a:t>
            </a:r>
          </a:p>
          <a:p>
            <a:r>
              <a:rPr lang="en-US" dirty="0" smtClean="0"/>
              <a:t>The Pietists disdained the ‘Liturgical’ Christians such as Catholics and Lutherans who viewed the Church and State as separate and thought that religion was to be a personal, not national issue</a:t>
            </a:r>
            <a:endParaRPr lang="en-US" dirty="0"/>
          </a:p>
        </p:txBody>
      </p:sp>
    </p:spTree>
    <p:extLst>
      <p:ext uri="{BB962C8B-B14F-4D97-AF65-F5344CB8AC3E}">
        <p14:creationId xmlns:p14="http://schemas.microsoft.com/office/powerpoint/2010/main" val="14483224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Rise of International Progressivism (Imperialism)</a:t>
            </a:r>
            <a:endParaRPr lang="en-US" dirty="0"/>
          </a:p>
        </p:txBody>
      </p:sp>
      <p:sp>
        <p:nvSpPr>
          <p:cNvPr id="4" name="Content Placeholder 3"/>
          <p:cNvSpPr>
            <a:spLocks noGrp="1"/>
          </p:cNvSpPr>
          <p:nvPr>
            <p:ph sz="half" idx="1"/>
          </p:nvPr>
        </p:nvSpPr>
        <p:spPr>
          <a:xfrm>
            <a:off x="457200" y="1600200"/>
            <a:ext cx="4038600" cy="5029200"/>
          </a:xfrm>
        </p:spPr>
        <p:txBody>
          <a:bodyPr>
            <a:normAutofit/>
          </a:bodyPr>
          <a:lstStyle/>
          <a:p>
            <a:r>
              <a:rPr lang="en-US" b="1" u="sng" dirty="0" smtClean="0"/>
              <a:t>Alfred T. Mahan </a:t>
            </a:r>
            <a:r>
              <a:rPr lang="en-US" dirty="0" smtClean="0"/>
              <a:t>wrote a famous book called, “</a:t>
            </a:r>
            <a:r>
              <a:rPr lang="en-US" b="1" i="1" dirty="0" smtClean="0"/>
              <a:t>The Influence of Sea Power on History”</a:t>
            </a:r>
          </a:p>
          <a:p>
            <a:r>
              <a:rPr lang="en-US" dirty="0" smtClean="0"/>
              <a:t>Naval power was seen as the tool to open markets overseas and express American military power and inspire fear in other nations</a:t>
            </a:r>
          </a:p>
          <a:p>
            <a:endParaRPr lang="en-US" dirty="0" smtClean="0"/>
          </a:p>
        </p:txBody>
      </p:sp>
      <p:sp>
        <p:nvSpPr>
          <p:cNvPr id="5" name="Content Placeholder 4"/>
          <p:cNvSpPr>
            <a:spLocks noGrp="1"/>
          </p:cNvSpPr>
          <p:nvPr>
            <p:ph sz="half" idx="2"/>
          </p:nvPr>
        </p:nvSpPr>
        <p:spPr>
          <a:xfrm>
            <a:off x="4648200" y="3352800"/>
            <a:ext cx="4038600" cy="3505200"/>
          </a:xfrm>
        </p:spPr>
        <p:txBody>
          <a:bodyPr>
            <a:normAutofit/>
          </a:bodyPr>
          <a:lstStyle/>
          <a:p>
            <a:r>
              <a:rPr lang="en-US" dirty="0" smtClean="0"/>
              <a:t>Mahan’s writings powerfully influenced politicians like Teddy Roosevelt</a:t>
            </a:r>
          </a:p>
          <a:p>
            <a:r>
              <a:rPr lang="en-US" dirty="0" smtClean="0"/>
              <a:t>This inspired the creation </a:t>
            </a:r>
            <a:r>
              <a:rPr lang="en-US" dirty="0" smtClean="0"/>
              <a:t>of the “Great White Fleet”</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725" y="1470666"/>
            <a:ext cx="1607875" cy="1914136"/>
          </a:xfrm>
          <a:prstGeom prst="rect">
            <a:avLst/>
          </a:prstGeom>
        </p:spPr>
      </p:pic>
    </p:spTree>
    <p:extLst>
      <p:ext uri="{BB962C8B-B14F-4D97-AF65-F5344CB8AC3E}">
        <p14:creationId xmlns:p14="http://schemas.microsoft.com/office/powerpoint/2010/main" val="15594158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Rise of International Progressivism (Imperialism)</a:t>
            </a:r>
            <a:endParaRPr lang="en-US" dirty="0"/>
          </a:p>
        </p:txBody>
      </p:sp>
      <p:sp>
        <p:nvSpPr>
          <p:cNvPr id="4" name="Content Placeholder 3"/>
          <p:cNvSpPr>
            <a:spLocks noGrp="1"/>
          </p:cNvSpPr>
          <p:nvPr>
            <p:ph sz="half" idx="1"/>
          </p:nvPr>
        </p:nvSpPr>
        <p:spPr>
          <a:xfrm>
            <a:off x="457200" y="1600200"/>
            <a:ext cx="4038600" cy="5029200"/>
          </a:xfrm>
        </p:spPr>
        <p:txBody>
          <a:bodyPr>
            <a:normAutofit/>
          </a:bodyPr>
          <a:lstStyle/>
          <a:p>
            <a:r>
              <a:rPr lang="en-US" dirty="0" smtClean="0"/>
              <a:t>Matthew C Perry was sent by Millard Fillmore to force a trade agreement with Japan in 1853</a:t>
            </a:r>
          </a:p>
          <a:p>
            <a:r>
              <a:rPr lang="en-US" dirty="0" smtClean="0"/>
              <a:t>Perry’s navy with its </a:t>
            </a:r>
            <a:r>
              <a:rPr lang="en-US" dirty="0" smtClean="0">
                <a:hlinkClick r:id="rId2"/>
              </a:rPr>
              <a:t>steam-powered warships </a:t>
            </a:r>
            <a:r>
              <a:rPr lang="en-US" dirty="0" smtClean="0"/>
              <a:t>enter Tokyo Bay unannounced</a:t>
            </a:r>
          </a:p>
          <a:p>
            <a:r>
              <a:rPr lang="en-US" dirty="0" smtClean="0"/>
              <a:t>The Japanese fearfully sign the Treaty of Kanagawa</a:t>
            </a:r>
          </a:p>
          <a:p>
            <a:endParaRPr lang="en-US" dirty="0" smtClean="0"/>
          </a:p>
        </p:txBody>
      </p:sp>
      <p:sp>
        <p:nvSpPr>
          <p:cNvPr id="5" name="Content Placeholder 4"/>
          <p:cNvSpPr>
            <a:spLocks noGrp="1"/>
          </p:cNvSpPr>
          <p:nvPr>
            <p:ph sz="half" idx="2"/>
          </p:nvPr>
        </p:nvSpPr>
        <p:spPr>
          <a:xfrm>
            <a:off x="4648200" y="3352800"/>
            <a:ext cx="4038600" cy="3505200"/>
          </a:xfrm>
        </p:spPr>
        <p:txBody>
          <a:bodyPr>
            <a:normAutofit/>
          </a:bodyPr>
          <a:lstStyle/>
          <a:p>
            <a:r>
              <a:rPr lang="en-US" dirty="0" smtClean="0"/>
              <a:t>This action was an early signal that US Imperialism would not stop at the Pacific Coast of California, but that </a:t>
            </a:r>
            <a:r>
              <a:rPr lang="en-US" dirty="0" smtClean="0">
                <a:hlinkClick r:id="rId3"/>
              </a:rPr>
              <a:t>Manifest Destiny</a:t>
            </a:r>
            <a:r>
              <a:rPr lang="en-US" dirty="0" smtClean="0"/>
              <a:t> would be a global mission</a:t>
            </a:r>
            <a:endParaRPr lang="en-US"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725" y="1426467"/>
            <a:ext cx="1607875" cy="2002534"/>
          </a:xfrm>
          <a:prstGeom prst="rect">
            <a:avLst/>
          </a:prstGeom>
        </p:spPr>
      </p:pic>
    </p:spTree>
    <p:extLst>
      <p:ext uri="{BB962C8B-B14F-4D97-AF65-F5344CB8AC3E}">
        <p14:creationId xmlns:p14="http://schemas.microsoft.com/office/powerpoint/2010/main" val="21448409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Rise of International Progressivism (Imperialism)</a:t>
            </a:r>
            <a:endParaRPr lang="en-US" dirty="0"/>
          </a:p>
        </p:txBody>
      </p:sp>
      <p:sp>
        <p:nvSpPr>
          <p:cNvPr id="4" name="Content Placeholder 3"/>
          <p:cNvSpPr>
            <a:spLocks noGrp="1"/>
          </p:cNvSpPr>
          <p:nvPr>
            <p:ph sz="half" idx="1"/>
          </p:nvPr>
        </p:nvSpPr>
        <p:spPr/>
        <p:txBody>
          <a:bodyPr>
            <a:normAutofit/>
          </a:bodyPr>
          <a:lstStyle/>
          <a:p>
            <a:r>
              <a:rPr lang="en-US" b="1" u="sng" dirty="0" smtClean="0"/>
              <a:t>John Fiske </a:t>
            </a:r>
            <a:r>
              <a:rPr lang="en-US" dirty="0" smtClean="0"/>
              <a:t>presses the belief that Anglo-Saxons are destined to civilize the rest of the world through:</a:t>
            </a:r>
          </a:p>
          <a:p>
            <a:pPr lvl="1"/>
            <a:r>
              <a:rPr lang="en-US" dirty="0" smtClean="0"/>
              <a:t>Democracy</a:t>
            </a:r>
          </a:p>
          <a:p>
            <a:pPr lvl="1"/>
            <a:r>
              <a:rPr lang="en-US" dirty="0" smtClean="0"/>
              <a:t>Language</a:t>
            </a:r>
          </a:p>
          <a:p>
            <a:pPr lvl="1"/>
            <a:r>
              <a:rPr lang="en-US" dirty="0" smtClean="0"/>
              <a:t>Religion</a:t>
            </a:r>
          </a:p>
          <a:p>
            <a:endParaRPr lang="en-US" dirty="0" smtClean="0"/>
          </a:p>
        </p:txBody>
      </p:sp>
      <p:sp>
        <p:nvSpPr>
          <p:cNvPr id="5" name="Content Placeholder 4"/>
          <p:cNvSpPr>
            <a:spLocks noGrp="1"/>
          </p:cNvSpPr>
          <p:nvPr>
            <p:ph sz="half" idx="2"/>
          </p:nvPr>
        </p:nvSpPr>
        <p:spPr>
          <a:xfrm>
            <a:off x="4648200" y="3352800"/>
            <a:ext cx="4038600" cy="2773363"/>
          </a:xfrm>
        </p:spPr>
        <p:txBody>
          <a:bodyPr>
            <a:normAutofit/>
          </a:bodyPr>
          <a:lstStyle/>
          <a:p>
            <a:r>
              <a:rPr lang="en-US" dirty="0"/>
              <a:t>Since they had conquered the American Continent, the Caribbean and Pacific were logically the next </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600200"/>
            <a:ext cx="1295400" cy="1645508"/>
          </a:xfrm>
          <a:prstGeom prst="rect">
            <a:avLst/>
          </a:prstGeom>
        </p:spPr>
      </p:pic>
    </p:spTree>
    <p:extLst>
      <p:ext uri="{BB962C8B-B14F-4D97-AF65-F5344CB8AC3E}">
        <p14:creationId xmlns:p14="http://schemas.microsoft.com/office/powerpoint/2010/main" val="24269048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Rise of International Progressivism (Imperialism)</a:t>
            </a:r>
            <a:endParaRPr lang="en-US" dirty="0"/>
          </a:p>
        </p:txBody>
      </p:sp>
      <p:sp>
        <p:nvSpPr>
          <p:cNvPr id="4" name="Content Placeholder 3"/>
          <p:cNvSpPr>
            <a:spLocks noGrp="1"/>
          </p:cNvSpPr>
          <p:nvPr>
            <p:ph sz="half" idx="1"/>
          </p:nvPr>
        </p:nvSpPr>
        <p:spPr>
          <a:xfrm>
            <a:off x="0" y="1600200"/>
            <a:ext cx="4495800" cy="5257800"/>
          </a:xfrm>
        </p:spPr>
        <p:txBody>
          <a:bodyPr>
            <a:normAutofit/>
          </a:bodyPr>
          <a:lstStyle/>
          <a:p>
            <a:r>
              <a:rPr lang="en-US" b="1" u="sng" dirty="0" smtClean="0"/>
              <a:t>Teddy Roosevelt </a:t>
            </a:r>
            <a:r>
              <a:rPr lang="en-US" dirty="0" smtClean="0"/>
              <a:t>eventually became the President after McKinley’s assassination</a:t>
            </a:r>
          </a:p>
          <a:p>
            <a:r>
              <a:rPr lang="en-US" dirty="0" smtClean="0"/>
              <a:t>In order to move the American Empire to the Far West more quickly and efficiently, a Central American Canal was necessary</a:t>
            </a:r>
          </a:p>
        </p:txBody>
      </p:sp>
      <p:sp>
        <p:nvSpPr>
          <p:cNvPr id="5" name="Content Placeholder 4"/>
          <p:cNvSpPr>
            <a:spLocks noGrp="1"/>
          </p:cNvSpPr>
          <p:nvPr>
            <p:ph sz="half" idx="2"/>
          </p:nvPr>
        </p:nvSpPr>
        <p:spPr>
          <a:xfrm>
            <a:off x="4343400" y="3352800"/>
            <a:ext cx="4800600" cy="3505200"/>
          </a:xfrm>
        </p:spPr>
        <p:txBody>
          <a:bodyPr>
            <a:normAutofit/>
          </a:bodyPr>
          <a:lstStyle/>
          <a:p>
            <a:r>
              <a:rPr lang="en-US" dirty="0" smtClean="0"/>
              <a:t>After Vanderbilt’s Nicaraguan Canal system was taken over and eventually destroyed, the stage was set for TR’s takeover of the Panama Canal Zone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342" y="1600200"/>
            <a:ext cx="1248316" cy="1645508"/>
          </a:xfrm>
          <a:prstGeom prst="rect">
            <a:avLst/>
          </a:prstGeom>
        </p:spPr>
      </p:pic>
    </p:spTree>
    <p:extLst>
      <p:ext uri="{BB962C8B-B14F-4D97-AF65-F5344CB8AC3E}">
        <p14:creationId xmlns:p14="http://schemas.microsoft.com/office/powerpoint/2010/main" val="18052372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Rise of International Progressivism (Imperialism)</a:t>
            </a:r>
            <a:endParaRPr lang="en-US" dirty="0"/>
          </a:p>
        </p:txBody>
      </p:sp>
      <p:sp>
        <p:nvSpPr>
          <p:cNvPr id="4" name="Content Placeholder 3"/>
          <p:cNvSpPr>
            <a:spLocks noGrp="1"/>
          </p:cNvSpPr>
          <p:nvPr>
            <p:ph sz="half" idx="1"/>
          </p:nvPr>
        </p:nvSpPr>
        <p:spPr>
          <a:xfrm>
            <a:off x="457200" y="1600200"/>
            <a:ext cx="4038600" cy="5105400"/>
          </a:xfrm>
        </p:spPr>
        <p:txBody>
          <a:bodyPr>
            <a:normAutofit lnSpcReduction="10000"/>
          </a:bodyPr>
          <a:lstStyle/>
          <a:p>
            <a:r>
              <a:rPr lang="en-US" dirty="0" smtClean="0"/>
              <a:t>In 1903, TR became aware that the province of Panama wanted to break away from its national government of Colombia</a:t>
            </a:r>
          </a:p>
          <a:p>
            <a:r>
              <a:rPr lang="en-US" dirty="0" smtClean="0"/>
              <a:t>Roosevelt cleverly sent US warships to the area in support of this Revolution</a:t>
            </a:r>
          </a:p>
          <a:p>
            <a:endParaRPr lang="en-US" dirty="0" smtClean="0"/>
          </a:p>
        </p:txBody>
      </p:sp>
      <p:sp>
        <p:nvSpPr>
          <p:cNvPr id="5" name="Content Placeholder 4"/>
          <p:cNvSpPr>
            <a:spLocks noGrp="1"/>
          </p:cNvSpPr>
          <p:nvPr>
            <p:ph sz="half" idx="2"/>
          </p:nvPr>
        </p:nvSpPr>
        <p:spPr>
          <a:xfrm>
            <a:off x="4648200" y="3352800"/>
            <a:ext cx="4038600" cy="3505200"/>
          </a:xfrm>
        </p:spPr>
        <p:txBody>
          <a:bodyPr>
            <a:normAutofit lnSpcReduction="10000"/>
          </a:bodyPr>
          <a:lstStyle/>
          <a:p>
            <a:r>
              <a:rPr lang="en-US" dirty="0" smtClean="0"/>
              <a:t>When the US showed its military might, the Colombians gave up Panama</a:t>
            </a:r>
          </a:p>
          <a:p>
            <a:r>
              <a:rPr lang="en-US" dirty="0" smtClean="0"/>
              <a:t>In exchange for military support, the Panamanians had to give up the canal zone to the US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342" y="1600200"/>
            <a:ext cx="1248316" cy="1645508"/>
          </a:xfrm>
          <a:prstGeom prst="rect">
            <a:avLst/>
          </a:prstGeom>
        </p:spPr>
      </p:pic>
    </p:spTree>
    <p:extLst>
      <p:ext uri="{BB962C8B-B14F-4D97-AF65-F5344CB8AC3E}">
        <p14:creationId xmlns:p14="http://schemas.microsoft.com/office/powerpoint/2010/main" val="32203098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Rise of International Progressivism (Imperialism)</a:t>
            </a:r>
            <a:endParaRPr lang="en-US" dirty="0"/>
          </a:p>
        </p:txBody>
      </p:sp>
      <p:sp>
        <p:nvSpPr>
          <p:cNvPr id="4" name="Content Placeholder 3"/>
          <p:cNvSpPr>
            <a:spLocks noGrp="1"/>
          </p:cNvSpPr>
          <p:nvPr>
            <p:ph sz="half" idx="1"/>
          </p:nvPr>
        </p:nvSpPr>
        <p:spPr>
          <a:xfrm>
            <a:off x="0" y="1600200"/>
            <a:ext cx="4495800" cy="5105400"/>
          </a:xfrm>
        </p:spPr>
        <p:txBody>
          <a:bodyPr>
            <a:normAutofit/>
          </a:bodyPr>
          <a:lstStyle/>
          <a:p>
            <a:r>
              <a:rPr lang="en-US" dirty="0" smtClean="0"/>
              <a:t>Roosevelt then made certain that the loan which was taken out to pay for the canal’s construction went to a bank controlled by…</a:t>
            </a:r>
          </a:p>
          <a:p>
            <a:r>
              <a:rPr lang="en-US" dirty="0" smtClean="0"/>
              <a:t>NONE OTHER THAN JP MORGAN AND HIS OWN BROTHER-IN-LAW, DOUGLAS E. ROBINSON</a:t>
            </a:r>
          </a:p>
          <a:p>
            <a:endParaRPr lang="en-US" dirty="0" smtClean="0"/>
          </a:p>
        </p:txBody>
      </p:sp>
      <p:sp>
        <p:nvSpPr>
          <p:cNvPr id="5" name="Content Placeholder 4"/>
          <p:cNvSpPr>
            <a:spLocks noGrp="1"/>
          </p:cNvSpPr>
          <p:nvPr>
            <p:ph sz="half" idx="2"/>
          </p:nvPr>
        </p:nvSpPr>
        <p:spPr>
          <a:xfrm>
            <a:off x="4648200" y="3352800"/>
            <a:ext cx="4038600" cy="3505200"/>
          </a:xfrm>
        </p:spPr>
        <p:txBody>
          <a:bodyPr>
            <a:normAutofit/>
          </a:bodyPr>
          <a:lstStyle/>
          <a:p>
            <a:r>
              <a:rPr lang="en-US" dirty="0" smtClean="0"/>
              <a:t>The US now would build </a:t>
            </a:r>
            <a:r>
              <a:rPr lang="en-US" dirty="0" smtClean="0"/>
              <a:t>its’ </a:t>
            </a:r>
            <a:r>
              <a:rPr lang="en-US" dirty="0" smtClean="0"/>
              <a:t>canal, enrich TR’s and Morgan’s families and allow for the quicker expansion of the US Empire.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342" y="1600200"/>
            <a:ext cx="1248316" cy="1645508"/>
          </a:xfrm>
          <a:prstGeom prst="rect">
            <a:avLst/>
          </a:prstGeom>
        </p:spPr>
      </p:pic>
    </p:spTree>
    <p:extLst>
      <p:ext uri="{BB962C8B-B14F-4D97-AF65-F5344CB8AC3E}">
        <p14:creationId xmlns:p14="http://schemas.microsoft.com/office/powerpoint/2010/main" val="28397592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 Empire Needs its Heroes</a:t>
            </a:r>
            <a:endParaRPr lang="en-US" dirty="0"/>
          </a:p>
        </p:txBody>
      </p:sp>
      <p:sp>
        <p:nvSpPr>
          <p:cNvPr id="4" name="Content Placeholder 3"/>
          <p:cNvSpPr>
            <a:spLocks noGrp="1"/>
          </p:cNvSpPr>
          <p:nvPr>
            <p:ph sz="half" idx="1"/>
          </p:nvPr>
        </p:nvSpPr>
        <p:spPr>
          <a:xfrm>
            <a:off x="457200" y="1600200"/>
            <a:ext cx="4038600" cy="5105400"/>
          </a:xfrm>
        </p:spPr>
        <p:txBody>
          <a:bodyPr>
            <a:normAutofit/>
          </a:bodyPr>
          <a:lstStyle/>
          <a:p>
            <a:r>
              <a:rPr lang="en-US" dirty="0" smtClean="0"/>
              <a:t>Teddy Roosevelt’s personality carried him to great popularity</a:t>
            </a:r>
          </a:p>
          <a:p>
            <a:r>
              <a:rPr lang="en-US" dirty="0" smtClean="0"/>
              <a:t>He was and still is viewed as a great President by many</a:t>
            </a:r>
          </a:p>
          <a:p>
            <a:r>
              <a:rPr lang="en-US" dirty="0" smtClean="0"/>
              <a:t>TR viewed war as a way for a man and a country to establish greatness and strength</a:t>
            </a:r>
          </a:p>
          <a:p>
            <a:endParaRPr lang="en-US" dirty="0" smtClean="0"/>
          </a:p>
        </p:txBody>
      </p:sp>
      <p:sp>
        <p:nvSpPr>
          <p:cNvPr id="5" name="Content Placeholder 4"/>
          <p:cNvSpPr>
            <a:spLocks noGrp="1"/>
          </p:cNvSpPr>
          <p:nvPr>
            <p:ph sz="half" idx="2"/>
          </p:nvPr>
        </p:nvSpPr>
        <p:spPr>
          <a:xfrm>
            <a:off x="4648200" y="3352800"/>
            <a:ext cx="4038600" cy="3505200"/>
          </a:xfrm>
        </p:spPr>
        <p:txBody>
          <a:bodyPr>
            <a:normAutofit/>
          </a:bodyPr>
          <a:lstStyle/>
          <a:p>
            <a:r>
              <a:rPr lang="en-US" dirty="0" smtClean="0"/>
              <a:t>The Spanish-American War provided TR with the kind of opportunity to display his bravery and courage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342" y="1600200"/>
            <a:ext cx="1248316" cy="1645508"/>
          </a:xfrm>
          <a:prstGeom prst="rect">
            <a:avLst/>
          </a:prstGeom>
        </p:spPr>
      </p:pic>
    </p:spTree>
    <p:extLst>
      <p:ext uri="{BB962C8B-B14F-4D97-AF65-F5344CB8AC3E}">
        <p14:creationId xmlns:p14="http://schemas.microsoft.com/office/powerpoint/2010/main" val="38131731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“Splendid Little War”</a:t>
            </a:r>
            <a:endParaRPr lang="en-US" dirty="0"/>
          </a:p>
        </p:txBody>
      </p:sp>
      <p:sp>
        <p:nvSpPr>
          <p:cNvPr id="4" name="Content Placeholder 3"/>
          <p:cNvSpPr>
            <a:spLocks noGrp="1"/>
          </p:cNvSpPr>
          <p:nvPr>
            <p:ph sz="half" idx="1"/>
          </p:nvPr>
        </p:nvSpPr>
        <p:spPr>
          <a:xfrm>
            <a:off x="0" y="1600200"/>
            <a:ext cx="4495800" cy="5105400"/>
          </a:xfrm>
        </p:spPr>
        <p:txBody>
          <a:bodyPr>
            <a:normAutofit/>
          </a:bodyPr>
          <a:lstStyle/>
          <a:p>
            <a:r>
              <a:rPr lang="en-US" dirty="0" smtClean="0"/>
              <a:t>Up until the late 1800s the Spanish Empire still maintained colonies in:</a:t>
            </a:r>
          </a:p>
          <a:p>
            <a:pPr lvl="1"/>
            <a:r>
              <a:rPr lang="en-US" dirty="0" smtClean="0"/>
              <a:t>The Philippines</a:t>
            </a:r>
          </a:p>
          <a:p>
            <a:pPr lvl="1"/>
            <a:r>
              <a:rPr lang="en-US" dirty="0" smtClean="0"/>
              <a:t>Cuba</a:t>
            </a:r>
          </a:p>
          <a:p>
            <a:pPr lvl="1"/>
            <a:r>
              <a:rPr lang="en-US" dirty="0" smtClean="0"/>
              <a:t>Guam</a:t>
            </a:r>
          </a:p>
          <a:p>
            <a:pPr lvl="1"/>
            <a:r>
              <a:rPr lang="en-US" dirty="0" smtClean="0"/>
              <a:t>Puerto Rico</a:t>
            </a:r>
          </a:p>
          <a:p>
            <a:r>
              <a:rPr lang="en-US" dirty="0" smtClean="0"/>
              <a:t>The US’s Imperial Vision could not tolerate Spain’s presence, especially in the Western Hemisphere</a:t>
            </a:r>
          </a:p>
          <a:p>
            <a:endParaRPr lang="en-US" dirty="0" smtClean="0"/>
          </a:p>
        </p:txBody>
      </p:sp>
      <p:sp>
        <p:nvSpPr>
          <p:cNvPr id="5" name="Content Placeholder 4"/>
          <p:cNvSpPr>
            <a:spLocks noGrp="1"/>
          </p:cNvSpPr>
          <p:nvPr>
            <p:ph sz="half" idx="2"/>
          </p:nvPr>
        </p:nvSpPr>
        <p:spPr>
          <a:xfrm>
            <a:off x="4648200" y="3352800"/>
            <a:ext cx="4038600" cy="3505200"/>
          </a:xfrm>
        </p:spPr>
        <p:txBody>
          <a:bodyPr>
            <a:normAutofit/>
          </a:bodyPr>
          <a:lstStyle/>
          <a:p>
            <a:r>
              <a:rPr lang="en-US" dirty="0" smtClean="0"/>
              <a:t>As a result, supporters of the Imperial Vision looked for ways for the US to first become the single dominant power in the Western Hemisphere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506583"/>
            <a:ext cx="2438400" cy="1891862"/>
          </a:xfrm>
          <a:prstGeom prst="rect">
            <a:avLst/>
          </a:prstGeom>
        </p:spPr>
      </p:pic>
    </p:spTree>
    <p:extLst>
      <p:ext uri="{BB962C8B-B14F-4D97-AF65-F5344CB8AC3E}">
        <p14:creationId xmlns:p14="http://schemas.microsoft.com/office/powerpoint/2010/main" val="12425149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the Progressives</a:t>
            </a:r>
            <a:endParaRPr lang="en-US" dirty="0"/>
          </a:p>
        </p:txBody>
      </p:sp>
      <p:sp>
        <p:nvSpPr>
          <p:cNvPr id="3" name="Content Placeholder 2"/>
          <p:cNvSpPr>
            <a:spLocks noGrp="1"/>
          </p:cNvSpPr>
          <p:nvPr>
            <p:ph idx="1"/>
          </p:nvPr>
        </p:nvSpPr>
        <p:spPr/>
        <p:txBody>
          <a:bodyPr>
            <a:normAutofit/>
          </a:bodyPr>
          <a:lstStyle/>
          <a:p>
            <a:r>
              <a:rPr lang="en-US" dirty="0" smtClean="0"/>
              <a:t>Early Reformers wanted to take on several issues in order to purify society and create a sort of ‘kingdom of God’ in the U.S.</a:t>
            </a:r>
          </a:p>
          <a:p>
            <a:pPr lvl="1"/>
            <a:r>
              <a:rPr lang="en-US" dirty="0" smtClean="0"/>
              <a:t>Alcoholism</a:t>
            </a:r>
          </a:p>
          <a:p>
            <a:pPr lvl="1"/>
            <a:r>
              <a:rPr lang="en-US" dirty="0" smtClean="0"/>
              <a:t>Poverty and Income Gaps</a:t>
            </a:r>
          </a:p>
          <a:p>
            <a:pPr lvl="1"/>
            <a:r>
              <a:rPr lang="en-US" dirty="0" smtClean="0"/>
              <a:t>Child Labor</a:t>
            </a:r>
          </a:p>
          <a:p>
            <a:pPr lvl="1"/>
            <a:r>
              <a:rPr lang="en-US" dirty="0" smtClean="0"/>
              <a:t>Christianizing Immigrants</a:t>
            </a:r>
          </a:p>
          <a:p>
            <a:pPr lvl="1"/>
            <a:r>
              <a:rPr lang="en-US" dirty="0" smtClean="0"/>
              <a:t>Corrupt Political Machines</a:t>
            </a:r>
          </a:p>
          <a:p>
            <a:pPr lvl="1"/>
            <a:r>
              <a:rPr lang="en-US" dirty="0" smtClean="0"/>
              <a:t>The Evils of ‘Monopoly’</a:t>
            </a:r>
          </a:p>
          <a:p>
            <a:pPr lvl="1"/>
            <a:r>
              <a:rPr lang="en-US" dirty="0" smtClean="0"/>
              <a:t>Public Health</a:t>
            </a:r>
            <a:endParaRPr lang="en-US" dirty="0"/>
          </a:p>
        </p:txBody>
      </p:sp>
    </p:spTree>
    <p:extLst>
      <p:ext uri="{BB962C8B-B14F-4D97-AF65-F5344CB8AC3E}">
        <p14:creationId xmlns:p14="http://schemas.microsoft.com/office/powerpoint/2010/main" val="14206896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Reformers included women who wanted to ban alcohol consumption and production, who were later called Prohibitionists</a:t>
            </a:r>
          </a:p>
          <a:p>
            <a:r>
              <a:rPr lang="en-US" dirty="0" smtClean="0"/>
              <a:t>They viewed hard liquor or ‘Demon Rum’ as something that kept people from sobriety</a:t>
            </a:r>
          </a:p>
          <a:p>
            <a:r>
              <a:rPr lang="en-US" dirty="0" smtClean="0"/>
              <a:t>Big business leaders were also in favor of ‘dry’ laws which they believed made workers more productive</a:t>
            </a:r>
          </a:p>
          <a:p>
            <a:r>
              <a:rPr lang="en-US" dirty="0" smtClean="0"/>
              <a:t>The </a:t>
            </a:r>
            <a:r>
              <a:rPr lang="en-US" dirty="0" smtClean="0">
                <a:hlinkClick r:id="rId2"/>
              </a:rPr>
              <a:t>Women’s Christian Temperance </a:t>
            </a:r>
            <a:r>
              <a:rPr lang="en-US" dirty="0" smtClean="0"/>
              <a:t>(MI) Union was formed in 1874</a:t>
            </a:r>
          </a:p>
          <a:p>
            <a:r>
              <a:rPr lang="en-US" dirty="0" smtClean="0"/>
              <a:t>The Anti-Saloon League also was formed in 1893</a:t>
            </a:r>
            <a:endParaRPr lang="en-US" dirty="0"/>
          </a:p>
        </p:txBody>
      </p:sp>
    </p:spTree>
    <p:extLst>
      <p:ext uri="{BB962C8B-B14F-4D97-AF65-F5344CB8AC3E}">
        <p14:creationId xmlns:p14="http://schemas.microsoft.com/office/powerpoint/2010/main" val="9286535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ALCOHOLISM</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dirty="0" smtClean="0"/>
              <a:t>Some Famous Prohibitionists Included:</a:t>
            </a:r>
          </a:p>
          <a:p>
            <a:pPr marL="0" indent="0">
              <a:buNone/>
            </a:pPr>
            <a:r>
              <a:rPr lang="en-US" sz="2400" dirty="0" smtClean="0"/>
              <a:t>Annie </a:t>
            </a:r>
            <a:r>
              <a:rPr lang="en-US" sz="2400" dirty="0" err="1" smtClean="0"/>
              <a:t>Wittenmeyer</a:t>
            </a:r>
            <a:r>
              <a:rPr lang="en-US" sz="2400" dirty="0" smtClean="0"/>
              <a:t>, Susan B. Anthony and Carrie Nation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33" y="2362200"/>
            <a:ext cx="2728875" cy="30699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106" y="2362200"/>
            <a:ext cx="2326493" cy="3009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860" y="2387648"/>
            <a:ext cx="2381250" cy="3009900"/>
          </a:xfrm>
          <a:prstGeom prst="rect">
            <a:avLst/>
          </a:prstGeom>
        </p:spPr>
      </p:pic>
    </p:spTree>
    <p:extLst>
      <p:ext uri="{BB962C8B-B14F-4D97-AF65-F5344CB8AC3E}">
        <p14:creationId xmlns:p14="http://schemas.microsoft.com/office/powerpoint/2010/main" val="16261741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AND INCOME GAPS </a:t>
            </a:r>
            <a:endParaRPr lang="en-US" dirty="0"/>
          </a:p>
        </p:txBody>
      </p:sp>
      <p:sp>
        <p:nvSpPr>
          <p:cNvPr id="3" name="Content Placeholder 2"/>
          <p:cNvSpPr>
            <a:spLocks noGrp="1"/>
          </p:cNvSpPr>
          <p:nvPr>
            <p:ph idx="1"/>
          </p:nvPr>
        </p:nvSpPr>
        <p:spPr/>
        <p:txBody>
          <a:bodyPr>
            <a:normAutofit/>
          </a:bodyPr>
          <a:lstStyle/>
          <a:p>
            <a:r>
              <a:rPr lang="en-US" sz="3200" dirty="0" smtClean="0"/>
              <a:t>The </a:t>
            </a:r>
            <a:r>
              <a:rPr lang="en-US" sz="3200" dirty="0" err="1" smtClean="0"/>
              <a:t>Pietist</a:t>
            </a:r>
            <a:r>
              <a:rPr lang="en-US" sz="3200" dirty="0" smtClean="0"/>
              <a:t> tradition called for caring for the poor as a way to bring the poor to salvation</a:t>
            </a:r>
          </a:p>
          <a:p>
            <a:r>
              <a:rPr lang="en-US" sz="3200" dirty="0" smtClean="0"/>
              <a:t>The </a:t>
            </a:r>
            <a:r>
              <a:rPr lang="en-US" sz="3200" dirty="0" smtClean="0">
                <a:hlinkClick r:id="rId2"/>
              </a:rPr>
              <a:t>Salvation Army</a:t>
            </a:r>
            <a:r>
              <a:rPr lang="en-US" sz="3200" dirty="0" smtClean="0"/>
              <a:t> is an organization set up to assist the poor for what goal??</a:t>
            </a:r>
          </a:p>
          <a:p>
            <a:pPr lvl="1"/>
            <a:r>
              <a:rPr lang="en-US" sz="2800" dirty="0"/>
              <a:t>Spiritual salvation: </a:t>
            </a:r>
            <a:r>
              <a:rPr lang="en-US" sz="2800" dirty="0" smtClean="0"/>
              <a:t>	</a:t>
            </a:r>
          </a:p>
          <a:p>
            <a:r>
              <a:rPr lang="en-US" sz="3200" dirty="0" smtClean="0"/>
              <a:t>The Young </a:t>
            </a:r>
            <a:r>
              <a:rPr lang="en-US" sz="3200" dirty="0" err="1" smtClean="0"/>
              <a:t>Mens</a:t>
            </a:r>
            <a:r>
              <a:rPr lang="en-US" sz="3200" dirty="0" smtClean="0"/>
              <a:t> Christian Association (YMCA) was set up for similar reasons in the 1860s</a:t>
            </a:r>
            <a:endParaRPr lang="en-US" sz="3200" dirty="0"/>
          </a:p>
        </p:txBody>
      </p:sp>
    </p:spTree>
    <p:extLst>
      <p:ext uri="{BB962C8B-B14F-4D97-AF65-F5344CB8AC3E}">
        <p14:creationId xmlns:p14="http://schemas.microsoft.com/office/powerpoint/2010/main" val="24135175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CHRISTIANIZING IMMIGRANTS</a:t>
            </a:r>
            <a:endParaRPr lang="en-US" dirty="0"/>
          </a:p>
        </p:txBody>
      </p:sp>
      <p:sp>
        <p:nvSpPr>
          <p:cNvPr id="3" name="Content Placeholder 2"/>
          <p:cNvSpPr>
            <a:spLocks noGrp="1"/>
          </p:cNvSpPr>
          <p:nvPr>
            <p:ph idx="1"/>
          </p:nvPr>
        </p:nvSpPr>
        <p:spPr/>
        <p:txBody>
          <a:bodyPr>
            <a:normAutofit/>
          </a:bodyPr>
          <a:lstStyle/>
          <a:p>
            <a:r>
              <a:rPr lang="en-US" sz="3200" dirty="0" smtClean="0"/>
              <a:t>Jane Addams (Hull House) and the Settlement House movement had the goals of “Christian Humanitarianism” </a:t>
            </a:r>
          </a:p>
          <a:p>
            <a:r>
              <a:rPr lang="en-US" sz="3200" dirty="0" smtClean="0"/>
              <a:t>The goals were to teach the poor and new immigrants</a:t>
            </a:r>
          </a:p>
          <a:p>
            <a:pPr lvl="1"/>
            <a:r>
              <a:rPr lang="en-US" sz="2800" dirty="0" smtClean="0"/>
              <a:t>American English to endear families </a:t>
            </a:r>
          </a:p>
          <a:p>
            <a:pPr lvl="1"/>
            <a:r>
              <a:rPr lang="en-US" sz="2800" dirty="0" smtClean="0"/>
              <a:t>American culture to remove their ‘old ways’</a:t>
            </a:r>
          </a:p>
          <a:p>
            <a:pPr lvl="1"/>
            <a:r>
              <a:rPr lang="en-US" sz="2800" dirty="0" smtClean="0"/>
              <a:t>American ‘values’ of temperance and Christianity</a:t>
            </a:r>
            <a:endParaRPr lang="en-US" sz="2800" dirty="0"/>
          </a:p>
        </p:txBody>
      </p:sp>
    </p:spTree>
    <p:extLst>
      <p:ext uri="{BB962C8B-B14F-4D97-AF65-F5344CB8AC3E}">
        <p14:creationId xmlns:p14="http://schemas.microsoft.com/office/powerpoint/2010/main" val="5895841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24277</TotalTime>
  <Words>3006</Words>
  <Application>Microsoft Office PowerPoint</Application>
  <PresentationFormat>On-screen Show (4:3)</PresentationFormat>
  <Paragraphs>291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Apex</vt:lpstr>
      <vt:lpstr>THE PROGRESSIVE ERA: “CULTURAL IMPERIALISM”</vt:lpstr>
      <vt:lpstr>TABLE OF CONTENTS</vt:lpstr>
      <vt:lpstr>TABLE OF CONTENTS</vt:lpstr>
      <vt:lpstr>The Rise of the Progressives</vt:lpstr>
      <vt:lpstr>The Rise of the Progressives</vt:lpstr>
      <vt:lpstr>ALCOHOLISM</vt:lpstr>
      <vt:lpstr>ALCOHOLISM</vt:lpstr>
      <vt:lpstr>POVERTY AND INCOME GAPS </vt:lpstr>
      <vt:lpstr>CHRISTIANIZING IMMIGRANTS</vt:lpstr>
      <vt:lpstr>CORRUPT POLITICAL MACHINES</vt:lpstr>
      <vt:lpstr>RESISTING MONOPOLIES</vt:lpstr>
      <vt:lpstr>RESISTING MONOPOLIES</vt:lpstr>
      <vt:lpstr>PUBLIC HEALTH</vt:lpstr>
      <vt:lpstr>PROGRESSIVE ERA OR “DOMESTIC IMPERIALISM”</vt:lpstr>
      <vt:lpstr>REPUBLIC TO MODERN STATE</vt:lpstr>
      <vt:lpstr>REPUBLIC TO MODERN STATE</vt:lpstr>
      <vt:lpstr>REVENUE TO THE STATE</vt:lpstr>
      <vt:lpstr>REVENUE TO THE STATE</vt:lpstr>
      <vt:lpstr>THE PROGRESSIVE ERA AGENCIES</vt:lpstr>
      <vt:lpstr>THE PROGRESSIVE ERA AGENCIES</vt:lpstr>
      <vt:lpstr>PROGRESSIVE  ERA “MUCKRAKERS”</vt:lpstr>
      <vt:lpstr>PROGRESSIVE  ERA “MUCKRAKERS”</vt:lpstr>
      <vt:lpstr>PROGRESSIVE  ERA “MUCKRAKERS”</vt:lpstr>
      <vt:lpstr>PROGRESSIVE  ERA “MUCKRAKERS”</vt:lpstr>
      <vt:lpstr>PROGRESSIVE  ERA ACTIVISTS</vt:lpstr>
      <vt:lpstr>PROGRESSIVE  ERA ACTIVISTS</vt:lpstr>
      <vt:lpstr>PROGRESSIVE  ERA ACTIVISTS</vt:lpstr>
      <vt:lpstr>PROGRESSIVE  ERA ACTIVISTS</vt:lpstr>
      <vt:lpstr>PROGRESSIVE  ERA ACTIVISTS</vt:lpstr>
      <vt:lpstr>PROGRESSIVE  ERA ACTIVISTS</vt:lpstr>
      <vt:lpstr>PROGRESSIVE  ERA ACTIVISTS</vt:lpstr>
      <vt:lpstr>PROGRESSIVE  ERA ACTIVISTS</vt:lpstr>
      <vt:lpstr>PROGRESSIVE  ERA POLITICIANS</vt:lpstr>
      <vt:lpstr>PROGRESSIVE  ERA CITIZEN  ORGANIZATIONS</vt:lpstr>
      <vt:lpstr>PROGRESSIVE  ERA CITIZEN  ORGANIZATIONS</vt:lpstr>
      <vt:lpstr>PROGRESSIVE ERA AMENDMENTS</vt:lpstr>
      <vt:lpstr>PROGRESSIVE ERA AMENDMENTS</vt:lpstr>
      <vt:lpstr>PROGRESSIVE ERA PUBLICATIONS</vt:lpstr>
      <vt:lpstr>PROGRESSIVE ERA AND INTERNATIONAL IMPERIALISM</vt:lpstr>
      <vt:lpstr>The Rise of International Progressivism (Imperialism)</vt:lpstr>
      <vt:lpstr>The Rise of International Progressivism (Imperialism)</vt:lpstr>
      <vt:lpstr>The Rise of International Progressivism (Imperialism)</vt:lpstr>
      <vt:lpstr>The Rise of International Progressivism (Imperialism)</vt:lpstr>
      <vt:lpstr>The Rise of International Progressivism (Imperialism)</vt:lpstr>
      <vt:lpstr>The Rise of International Progressivism (Imperialism)</vt:lpstr>
      <vt:lpstr>Every Empire Needs its Heroes</vt:lpstr>
      <vt:lpstr>The “Splendid Little War”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ERA OR “DOMESTIC IMPERIALISM”</dc:title>
  <dc:creator>user</dc:creator>
  <cp:lastModifiedBy>user</cp:lastModifiedBy>
  <cp:revision>118</cp:revision>
  <cp:lastPrinted>2012-12-05T18:26:59Z</cp:lastPrinted>
  <dcterms:created xsi:type="dcterms:W3CDTF">2012-11-26T13:08:26Z</dcterms:created>
  <dcterms:modified xsi:type="dcterms:W3CDTF">2013-12-19T18:01:31Z</dcterms:modified>
</cp:coreProperties>
</file>